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68" r:id="rId6"/>
    <p:sldId id="270" r:id="rId7"/>
    <p:sldId id="267" r:id="rId8"/>
    <p:sldId id="259" r:id="rId9"/>
    <p:sldId id="276" r:id="rId10"/>
    <p:sldId id="277" r:id="rId11"/>
    <p:sldId id="278" r:id="rId12"/>
    <p:sldId id="260" r:id="rId13"/>
    <p:sldId id="271" r:id="rId14"/>
    <p:sldId id="272" r:id="rId15"/>
    <p:sldId id="273" r:id="rId16"/>
    <p:sldId id="274" r:id="rId17"/>
    <p:sldId id="275" r:id="rId18"/>
    <p:sldId id="261" r:id="rId19"/>
    <p:sldId id="264" r:id="rId20"/>
    <p:sldId id="265" r:id="rId21"/>
    <p:sldId id="266" r:id="rId22"/>
    <p:sldId id="262" r:id="rId23"/>
    <p:sldId id="263" r:id="rId24"/>
  </p:sldIdLst>
  <p:sldSz cx="12192000" cy="6858000"/>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7" d="100"/>
          <a:sy n="107" d="100"/>
        </p:scale>
        <p:origin x="138" y="2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extLst>
          </p:cNvPr>
          <p:cNvSpPr>
            <a:spLocks noGrp="1"/>
          </p:cNvSpPr>
          <p:nvPr>
            <p:ph type="dt" sz="half" idx="10"/>
          </p:nvPr>
        </p:nvSpPr>
        <p:spPr/>
        <p:txBody>
          <a:bodyPr/>
          <a:lstStyle>
            <a:lvl1pPr>
              <a:defRPr/>
            </a:lvl1pPr>
          </a:lstStyle>
          <a:p>
            <a:pPr>
              <a:defRPr/>
            </a:pPr>
            <a:fld id="{44124503-59A4-4E1A-8A1D-E7D9F2B9FF93}" type="datetimeFigureOut">
              <a:rPr lang="fr-FR"/>
              <a:pPr>
                <a:defRPr/>
              </a:pPr>
              <a:t>15/02/2019</a:t>
            </a:fld>
            <a:endParaRPr lang="fr-FR"/>
          </a:p>
        </p:txBody>
      </p:sp>
      <p:sp>
        <p:nvSpPr>
          <p:cNvPr id="5"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7940FFC7-5E65-4F7F-86BF-DD1AC0AC0CA3}"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extLst>
          </p:cNvPr>
          <p:cNvSpPr>
            <a:spLocks noGrp="1"/>
          </p:cNvSpPr>
          <p:nvPr>
            <p:ph type="dt" sz="half" idx="10"/>
          </p:nvPr>
        </p:nvSpPr>
        <p:spPr/>
        <p:txBody>
          <a:bodyPr/>
          <a:lstStyle>
            <a:lvl1pPr>
              <a:defRPr/>
            </a:lvl1pPr>
          </a:lstStyle>
          <a:p>
            <a:pPr>
              <a:defRPr/>
            </a:pPr>
            <a:fld id="{AFDD466B-5A81-49BD-A37F-534B09CEE859}" type="datetimeFigureOut">
              <a:rPr lang="fr-FR"/>
              <a:pPr>
                <a:defRPr/>
              </a:pPr>
              <a:t>15/02/2019</a:t>
            </a:fld>
            <a:endParaRPr lang="fr-FR"/>
          </a:p>
        </p:txBody>
      </p:sp>
      <p:sp>
        <p:nvSpPr>
          <p:cNvPr id="5"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700E24AE-E930-45F8-84F3-D02989AC0BCB}"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extLst>
          </p:cNvPr>
          <p:cNvSpPr>
            <a:spLocks noGrp="1"/>
          </p:cNvSpPr>
          <p:nvPr>
            <p:ph type="dt" sz="half" idx="10"/>
          </p:nvPr>
        </p:nvSpPr>
        <p:spPr/>
        <p:txBody>
          <a:bodyPr/>
          <a:lstStyle>
            <a:lvl1pPr>
              <a:defRPr/>
            </a:lvl1pPr>
          </a:lstStyle>
          <a:p>
            <a:pPr>
              <a:defRPr/>
            </a:pPr>
            <a:fld id="{F2F0F72C-31A3-42A9-BADF-3941BFE0E0DA}" type="datetimeFigureOut">
              <a:rPr lang="fr-FR"/>
              <a:pPr>
                <a:defRPr/>
              </a:pPr>
              <a:t>15/02/2019</a:t>
            </a:fld>
            <a:endParaRPr lang="fr-FR"/>
          </a:p>
        </p:txBody>
      </p:sp>
      <p:sp>
        <p:nvSpPr>
          <p:cNvPr id="5"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770C0E45-A4C2-46C3-9EA8-B64CAC8E81DF}"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extLst>
          </p:cNvPr>
          <p:cNvSpPr>
            <a:spLocks noGrp="1"/>
          </p:cNvSpPr>
          <p:nvPr>
            <p:ph type="dt" sz="half" idx="10"/>
          </p:nvPr>
        </p:nvSpPr>
        <p:spPr/>
        <p:txBody>
          <a:bodyPr/>
          <a:lstStyle>
            <a:lvl1pPr>
              <a:defRPr/>
            </a:lvl1pPr>
          </a:lstStyle>
          <a:p>
            <a:pPr>
              <a:defRPr/>
            </a:pPr>
            <a:fld id="{FD5A7489-787A-44A3-A242-B5652C69234D}" type="datetimeFigureOut">
              <a:rPr lang="fr-FR"/>
              <a:pPr>
                <a:defRPr/>
              </a:pPr>
              <a:t>15/02/2019</a:t>
            </a:fld>
            <a:endParaRPr lang="fr-FR"/>
          </a:p>
        </p:txBody>
      </p:sp>
      <p:sp>
        <p:nvSpPr>
          <p:cNvPr id="5"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341CDB3C-BC83-4197-9A97-8D53B88FF9C1}"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extLst>
          </p:cNvPr>
          <p:cNvSpPr>
            <a:spLocks noGrp="1"/>
          </p:cNvSpPr>
          <p:nvPr>
            <p:ph type="dt" sz="half" idx="10"/>
          </p:nvPr>
        </p:nvSpPr>
        <p:spPr/>
        <p:txBody>
          <a:bodyPr/>
          <a:lstStyle>
            <a:lvl1pPr>
              <a:defRPr/>
            </a:lvl1pPr>
          </a:lstStyle>
          <a:p>
            <a:pPr>
              <a:defRPr/>
            </a:pPr>
            <a:fld id="{6ACD15F5-70BD-43AE-B660-B562E3FD4A85}" type="datetimeFigureOut">
              <a:rPr lang="fr-FR"/>
              <a:pPr>
                <a:defRPr/>
              </a:pPr>
              <a:t>15/02/2019</a:t>
            </a:fld>
            <a:endParaRPr lang="fr-FR"/>
          </a:p>
        </p:txBody>
      </p:sp>
      <p:sp>
        <p:nvSpPr>
          <p:cNvPr id="5"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22C69161-9F3F-45AD-80C8-ED08D35D0053}"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extLst>
          </p:cNvPr>
          <p:cNvSpPr>
            <a:spLocks noGrp="1"/>
          </p:cNvSpPr>
          <p:nvPr>
            <p:ph type="dt" sz="half" idx="10"/>
          </p:nvPr>
        </p:nvSpPr>
        <p:spPr/>
        <p:txBody>
          <a:bodyPr/>
          <a:lstStyle>
            <a:lvl1pPr>
              <a:defRPr/>
            </a:lvl1pPr>
          </a:lstStyle>
          <a:p>
            <a:pPr>
              <a:defRPr/>
            </a:pPr>
            <a:fld id="{7EAB282E-20AD-421B-8734-B8990297CE71}" type="datetimeFigureOut">
              <a:rPr lang="fr-FR"/>
              <a:pPr>
                <a:defRPr/>
              </a:pPr>
              <a:t>15/02/2019</a:t>
            </a:fld>
            <a:endParaRPr lang="fr-FR"/>
          </a:p>
        </p:txBody>
      </p:sp>
      <p:sp>
        <p:nvSpPr>
          <p:cNvPr id="6"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F9C3CB73-21F0-4F24-9D7D-1D2FD6D0E9B6}"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extLst>
          </p:cNvPr>
          <p:cNvSpPr>
            <a:spLocks noGrp="1"/>
          </p:cNvSpPr>
          <p:nvPr>
            <p:ph type="dt" sz="half" idx="10"/>
          </p:nvPr>
        </p:nvSpPr>
        <p:spPr/>
        <p:txBody>
          <a:bodyPr/>
          <a:lstStyle>
            <a:lvl1pPr>
              <a:defRPr/>
            </a:lvl1pPr>
          </a:lstStyle>
          <a:p>
            <a:pPr>
              <a:defRPr/>
            </a:pPr>
            <a:fld id="{6723C614-A796-4471-AF92-FFD233163754}" type="datetimeFigureOut">
              <a:rPr lang="fr-FR"/>
              <a:pPr>
                <a:defRPr/>
              </a:pPr>
              <a:t>15/02/2019</a:t>
            </a:fld>
            <a:endParaRPr lang="fr-FR"/>
          </a:p>
        </p:txBody>
      </p:sp>
      <p:sp>
        <p:nvSpPr>
          <p:cNvPr id="8"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892244D0-7C26-4EB7-A38A-93BA30095552}"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p:txBody>
          <a:bodyPr/>
          <a:lstStyle/>
          <a:p>
            <a:r>
              <a:rPr lang="fr-FR"/>
              <a:t>Modifiez le style du titre</a:t>
            </a:r>
          </a:p>
        </p:txBody>
      </p:sp>
      <p:sp>
        <p:nvSpPr>
          <p:cNvPr id="3" name="Espace réservé de la date 3">
            <a:extLst>
              <a:ext uri="{FF2B5EF4-FFF2-40B4-BE49-F238E27FC236}"/>
            </a:extLst>
          </p:cNvPr>
          <p:cNvSpPr>
            <a:spLocks noGrp="1"/>
          </p:cNvSpPr>
          <p:nvPr>
            <p:ph type="dt" sz="half" idx="10"/>
          </p:nvPr>
        </p:nvSpPr>
        <p:spPr/>
        <p:txBody>
          <a:bodyPr/>
          <a:lstStyle>
            <a:lvl1pPr>
              <a:defRPr/>
            </a:lvl1pPr>
          </a:lstStyle>
          <a:p>
            <a:pPr>
              <a:defRPr/>
            </a:pPr>
            <a:fld id="{79698062-6FF0-4E88-A395-90002C427143}" type="datetimeFigureOut">
              <a:rPr lang="fr-FR"/>
              <a:pPr>
                <a:defRPr/>
              </a:pPr>
              <a:t>15/02/2019</a:t>
            </a:fld>
            <a:endParaRPr lang="fr-FR"/>
          </a:p>
        </p:txBody>
      </p:sp>
      <p:sp>
        <p:nvSpPr>
          <p:cNvPr id="4"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EF4F9421-18D5-4CDD-BE1E-3859E869C542}"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extLst>
          </p:cNvPr>
          <p:cNvSpPr>
            <a:spLocks noGrp="1"/>
          </p:cNvSpPr>
          <p:nvPr>
            <p:ph type="dt" sz="half" idx="10"/>
          </p:nvPr>
        </p:nvSpPr>
        <p:spPr/>
        <p:txBody>
          <a:bodyPr/>
          <a:lstStyle>
            <a:lvl1pPr>
              <a:defRPr/>
            </a:lvl1pPr>
          </a:lstStyle>
          <a:p>
            <a:pPr>
              <a:defRPr/>
            </a:pPr>
            <a:fld id="{194AC353-8838-41D8-B7B4-57A570A278E3}" type="datetimeFigureOut">
              <a:rPr lang="fr-FR"/>
              <a:pPr>
                <a:defRPr/>
              </a:pPr>
              <a:t>15/02/2019</a:t>
            </a:fld>
            <a:endParaRPr lang="fr-FR"/>
          </a:p>
        </p:txBody>
      </p:sp>
      <p:sp>
        <p:nvSpPr>
          <p:cNvPr id="3"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D559CCED-C64A-4CE0-808B-16A68D2B7E05}"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3">
            <a:extLst>
              <a:ext uri="{FF2B5EF4-FFF2-40B4-BE49-F238E27FC236}"/>
            </a:extLst>
          </p:cNvPr>
          <p:cNvSpPr>
            <a:spLocks noGrp="1"/>
          </p:cNvSpPr>
          <p:nvPr>
            <p:ph type="dt" sz="half" idx="10"/>
          </p:nvPr>
        </p:nvSpPr>
        <p:spPr/>
        <p:txBody>
          <a:bodyPr/>
          <a:lstStyle>
            <a:lvl1pPr>
              <a:defRPr/>
            </a:lvl1pPr>
          </a:lstStyle>
          <a:p>
            <a:pPr>
              <a:defRPr/>
            </a:pPr>
            <a:fld id="{B4B626CB-5AA2-4B76-ADE8-AECF98CDC914}" type="datetimeFigureOut">
              <a:rPr lang="fr-FR"/>
              <a:pPr>
                <a:defRPr/>
              </a:pPr>
              <a:t>15/02/2019</a:t>
            </a:fld>
            <a:endParaRPr lang="fr-FR"/>
          </a:p>
        </p:txBody>
      </p:sp>
      <p:sp>
        <p:nvSpPr>
          <p:cNvPr id="6"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A5314784-54A7-4FF6-858B-C3041DD9791D}"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3">
            <a:extLst>
              <a:ext uri="{FF2B5EF4-FFF2-40B4-BE49-F238E27FC236}"/>
            </a:extLst>
          </p:cNvPr>
          <p:cNvSpPr>
            <a:spLocks noGrp="1"/>
          </p:cNvSpPr>
          <p:nvPr>
            <p:ph type="dt" sz="half" idx="10"/>
          </p:nvPr>
        </p:nvSpPr>
        <p:spPr/>
        <p:txBody>
          <a:bodyPr/>
          <a:lstStyle>
            <a:lvl1pPr>
              <a:defRPr/>
            </a:lvl1pPr>
          </a:lstStyle>
          <a:p>
            <a:pPr>
              <a:defRPr/>
            </a:pPr>
            <a:fld id="{07D17358-06E1-414C-A446-7059D7A2D387}" type="datetimeFigureOut">
              <a:rPr lang="fr-FR"/>
              <a:pPr>
                <a:defRPr/>
              </a:pPr>
              <a:t>15/02/2019</a:t>
            </a:fld>
            <a:endParaRPr lang="fr-FR"/>
          </a:p>
        </p:txBody>
      </p:sp>
      <p:sp>
        <p:nvSpPr>
          <p:cNvPr id="6" name="Espace réservé du pied de page 4">
            <a:extLst>
              <a:ext uri="{FF2B5EF4-FFF2-40B4-BE49-F238E27FC236}"/>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extLst>
          </p:cNvPr>
          <p:cNvSpPr>
            <a:spLocks noGrp="1"/>
          </p:cNvSpPr>
          <p:nvPr>
            <p:ph type="sldNum" sz="quarter" idx="12"/>
          </p:nvPr>
        </p:nvSpPr>
        <p:spPr/>
        <p:txBody>
          <a:bodyPr/>
          <a:lstStyle>
            <a:lvl1pPr>
              <a:defRPr/>
            </a:lvl1pPr>
          </a:lstStyle>
          <a:p>
            <a:pPr>
              <a:defRPr/>
            </a:pPr>
            <a:fld id="{7E9ECEB8-EF7E-4B82-947A-3B30C400EF75}"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a:extLst>
              <a:ext uri="{FF2B5EF4-FFF2-40B4-BE49-F238E27FC236}"/>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D7074E5-0F3D-4D7A-85D0-E3DDF7CAA01D}" type="datetimeFigureOut">
              <a:rPr lang="fr-FR"/>
              <a:pPr>
                <a:defRPr/>
              </a:pPr>
              <a:t>15/02/2019</a:t>
            </a:fld>
            <a:endParaRPr lang="fr-FR"/>
          </a:p>
        </p:txBody>
      </p:sp>
      <p:sp>
        <p:nvSpPr>
          <p:cNvPr id="5" name="Espace réservé du pied de page 4">
            <a:extLst>
              <a:ext uri="{FF2B5EF4-FFF2-40B4-BE49-F238E27FC236}"/>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a:extLst>
              <a:ext uri="{FF2B5EF4-FFF2-40B4-BE49-F238E27FC236}"/>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CB03AEE-4419-4C7E-8EC5-375A4CDC5DB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re 5"/>
          <p:cNvSpPr>
            <a:spLocks noGrp="1"/>
          </p:cNvSpPr>
          <p:nvPr>
            <p:ph type="title"/>
          </p:nvPr>
        </p:nvSpPr>
        <p:spPr/>
        <p:txBody>
          <a:bodyPr/>
          <a:lstStyle/>
          <a:p>
            <a:pPr eaLnBrk="1" hangingPunct="1"/>
            <a:endParaRPr lang="fr-FR" smtClean="0"/>
          </a:p>
        </p:txBody>
      </p:sp>
      <p:sp>
        <p:nvSpPr>
          <p:cNvPr id="13314" name="Espace réservé du contenu 6"/>
          <p:cNvSpPr>
            <a:spLocks noGrp="1"/>
          </p:cNvSpPr>
          <p:nvPr>
            <p:ph idx="1"/>
          </p:nvPr>
        </p:nvSpPr>
        <p:spPr/>
        <p:txBody>
          <a:bodyPr/>
          <a:lstStyle/>
          <a:p>
            <a:pPr eaLnBrk="1" hangingPunct="1">
              <a:lnSpc>
                <a:spcPct val="70000"/>
              </a:lnSpc>
            </a:pPr>
            <a:endParaRPr lang="fr-FR" sz="2400" smtClean="0"/>
          </a:p>
          <a:p>
            <a:pPr eaLnBrk="1" hangingPunct="1">
              <a:lnSpc>
                <a:spcPct val="70000"/>
              </a:lnSpc>
            </a:pPr>
            <a:endParaRPr lang="fr-FR" sz="2400" smtClean="0"/>
          </a:p>
          <a:p>
            <a:pPr eaLnBrk="1" hangingPunct="1">
              <a:lnSpc>
                <a:spcPct val="70000"/>
              </a:lnSpc>
            </a:pPr>
            <a:endParaRPr lang="fr-FR" sz="2400" smtClean="0"/>
          </a:p>
          <a:p>
            <a:pPr eaLnBrk="1" hangingPunct="1">
              <a:lnSpc>
                <a:spcPct val="70000"/>
              </a:lnSpc>
            </a:pPr>
            <a:endParaRPr lang="fr-FR" sz="2400" smtClean="0"/>
          </a:p>
          <a:p>
            <a:pPr eaLnBrk="1" hangingPunct="1">
              <a:lnSpc>
                <a:spcPct val="70000"/>
              </a:lnSpc>
            </a:pPr>
            <a:endParaRPr lang="fr-FR" sz="2400" smtClean="0"/>
          </a:p>
          <a:p>
            <a:pPr eaLnBrk="1" hangingPunct="1">
              <a:lnSpc>
                <a:spcPct val="70000"/>
              </a:lnSpc>
            </a:pPr>
            <a:endParaRPr lang="fr-FR" sz="2400" smtClean="0"/>
          </a:p>
          <a:p>
            <a:pPr eaLnBrk="1" hangingPunct="1">
              <a:lnSpc>
                <a:spcPct val="70000"/>
              </a:lnSpc>
            </a:pPr>
            <a:endParaRPr lang="fr-FR" sz="2400" smtClean="0"/>
          </a:p>
          <a:p>
            <a:pPr eaLnBrk="1" hangingPunct="1">
              <a:lnSpc>
                <a:spcPct val="70000"/>
              </a:lnSpc>
            </a:pPr>
            <a:endParaRPr lang="fr-FR" sz="2400" smtClean="0"/>
          </a:p>
          <a:p>
            <a:pPr eaLnBrk="1" hangingPunct="1">
              <a:lnSpc>
                <a:spcPct val="70000"/>
              </a:lnSpc>
            </a:pPr>
            <a:endParaRPr lang="fr-FR" sz="2400" smtClean="0"/>
          </a:p>
          <a:p>
            <a:pPr algn="ctr" eaLnBrk="1" hangingPunct="1">
              <a:lnSpc>
                <a:spcPct val="70000"/>
              </a:lnSpc>
            </a:pPr>
            <a:r>
              <a:rPr lang="fr-FR" sz="2400" smtClean="0"/>
              <a:t>Mairie annexe du 5ème arrondissement  de Lyon</a:t>
            </a:r>
          </a:p>
          <a:p>
            <a:pPr algn="ctr" eaLnBrk="1" hangingPunct="1">
              <a:lnSpc>
                <a:spcPct val="70000"/>
              </a:lnSpc>
            </a:pPr>
            <a:r>
              <a:rPr lang="fr-FR" sz="2400" smtClean="0"/>
              <a:t>14  février 2019  de 19H00 à 21H30</a:t>
            </a:r>
          </a:p>
          <a:p>
            <a:pPr eaLnBrk="1" hangingPunct="1">
              <a:lnSpc>
                <a:spcPct val="70000"/>
              </a:lnSpc>
            </a:pPr>
            <a:endParaRPr lang="fr-FR" sz="2400" smtClean="0"/>
          </a:p>
          <a:p>
            <a:pPr eaLnBrk="1" hangingPunct="1">
              <a:lnSpc>
                <a:spcPct val="70000"/>
              </a:lnSpc>
            </a:pPr>
            <a:endParaRPr lang="fr-FR" sz="2400" smtClean="0"/>
          </a:p>
          <a:p>
            <a:pPr eaLnBrk="1" hangingPunct="1">
              <a:lnSpc>
                <a:spcPct val="70000"/>
              </a:lnSpc>
            </a:pPr>
            <a:endParaRPr lang="fr-FR" sz="2400" smtClean="0"/>
          </a:p>
          <a:p>
            <a:pPr eaLnBrk="1" hangingPunct="1">
              <a:lnSpc>
                <a:spcPct val="70000"/>
              </a:lnSpc>
              <a:buFont typeface="Arial" charset="0"/>
              <a:buNone/>
            </a:pPr>
            <a:endParaRPr lang="fr-FR" sz="2400" smtClean="0"/>
          </a:p>
        </p:txBody>
      </p:sp>
      <p:pic>
        <p:nvPicPr>
          <p:cNvPr id="13315" name="Image 4"/>
          <p:cNvPicPr>
            <a:picLocks noChangeAspect="1"/>
          </p:cNvPicPr>
          <p:nvPr/>
        </p:nvPicPr>
        <p:blipFill>
          <a:blip r:embed="rId2"/>
          <a:srcRect/>
          <a:stretch>
            <a:fillRect/>
          </a:stretch>
        </p:blipFill>
        <p:spPr bwMode="auto">
          <a:xfrm>
            <a:off x="0" y="276225"/>
            <a:ext cx="12192000" cy="482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p:txBody>
          <a:bodyPr/>
          <a:lstStyle/>
          <a:p>
            <a:pPr eaLnBrk="1" hangingPunct="1"/>
            <a:r>
              <a:rPr lang="fr-FR" smtClean="0"/>
              <a:t>La démocratie et la citoyenneté</a:t>
            </a:r>
          </a:p>
        </p:txBody>
      </p:sp>
      <p:sp>
        <p:nvSpPr>
          <p:cNvPr id="22530" name="Rectangle 3"/>
          <p:cNvSpPr>
            <a:spLocks noGrp="1"/>
          </p:cNvSpPr>
          <p:nvPr>
            <p:ph type="body" idx="1"/>
          </p:nvPr>
        </p:nvSpPr>
        <p:spPr/>
        <p:txBody>
          <a:bodyPr/>
          <a:lstStyle/>
          <a:p>
            <a:pPr eaLnBrk="1" hangingPunct="1"/>
            <a:r>
              <a:rPr lang="fr-FR" smtClean="0"/>
              <a:t>Faudrait-il supprimer le conseil économique et social, en transférant les compétences de ce conseil à une des deux chambres parlementaires ? </a:t>
            </a:r>
          </a:p>
          <a:p>
            <a:pPr eaLnBrk="1" hangingPunct="1"/>
            <a:r>
              <a:rPr lang="fr-FR" smtClean="0"/>
              <a:t>Possibilité de créer une 3</a:t>
            </a:r>
            <a:r>
              <a:rPr lang="fr-FR" baseline="30000" smtClean="0"/>
              <a:t>ème</a:t>
            </a:r>
            <a:r>
              <a:rPr lang="fr-FR" smtClean="0"/>
              <a:t> chambre ? On se demande qui sera représenté dans cette chambre. Envisager la création d’une 3</a:t>
            </a:r>
            <a:r>
              <a:rPr lang="fr-FR" baseline="30000" smtClean="0"/>
              <a:t>ème</a:t>
            </a:r>
            <a:r>
              <a:rPr lang="fr-FR" smtClean="0"/>
              <a:t> chambre serait un constat d’échec des deux autres chambres?</a:t>
            </a:r>
          </a:p>
          <a:p>
            <a:pPr eaLnBrk="1" hangingPunct="1"/>
            <a:r>
              <a:rPr lang="fr-FR" smtClean="0"/>
              <a:t>On remarque qu’il existe une certaine ignorance sur le fonctionnement de notre démocratie, il y a un défaut d’éducation civique, notamment sur la question de la laïcité.</a:t>
            </a:r>
          </a:p>
          <a:p>
            <a:pPr eaLnBrk="1" hangingPunct="1"/>
            <a:endParaRPr lang="fr-FR"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pPr eaLnBrk="1" hangingPunct="1"/>
            <a:r>
              <a:rPr lang="fr-FR" smtClean="0"/>
              <a:t>La démocratie et la citoyenneté</a:t>
            </a:r>
          </a:p>
        </p:txBody>
      </p:sp>
      <p:sp>
        <p:nvSpPr>
          <p:cNvPr id="23554" name="Rectangle 3"/>
          <p:cNvSpPr>
            <a:spLocks noGrp="1"/>
          </p:cNvSpPr>
          <p:nvPr>
            <p:ph type="body" idx="1"/>
          </p:nvPr>
        </p:nvSpPr>
        <p:spPr/>
        <p:txBody>
          <a:bodyPr/>
          <a:lstStyle/>
          <a:p>
            <a:pPr eaLnBrk="1" hangingPunct="1"/>
            <a:r>
              <a:rPr lang="fr-FR" smtClean="0"/>
              <a:t>En cas de crise, par exemple les gilets jaunes, qui devrait trancher ? Le référendum pourrait-il permettre de gérer ces crises ? On note dans la salle que le référendum comporte aussi des dangers. </a:t>
            </a:r>
          </a:p>
          <a:p>
            <a:pPr eaLnBrk="1" hangingPunct="1"/>
            <a:r>
              <a:rPr lang="fr-FR" smtClean="0"/>
              <a:t>Le grand débat national permet l’émergence de nouvelles idées, et de donner la parole à tous. </a:t>
            </a:r>
          </a:p>
          <a:p>
            <a:pPr eaLnBrk="1" hangingPunct="1"/>
            <a:r>
              <a:rPr lang="fr-FR" smtClean="0"/>
              <a:t>Déficit d’écoute et de représentativité de certains groupes de personnes. </a:t>
            </a:r>
          </a:p>
          <a:p>
            <a:pPr eaLnBrk="1" hangingPunct="1"/>
            <a:r>
              <a:rPr lang="fr-FR" smtClean="0"/>
              <a:t>Les personnes doivent faire la démarche de s’intéresser à la vie citoyenne.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re 1"/>
          <p:cNvSpPr>
            <a:spLocks noGrp="1"/>
          </p:cNvSpPr>
          <p:nvPr>
            <p:ph type="title"/>
          </p:nvPr>
        </p:nvSpPr>
        <p:spPr/>
        <p:txBody>
          <a:bodyPr/>
          <a:lstStyle/>
          <a:p>
            <a:pPr eaLnBrk="1" hangingPunct="1"/>
            <a:r>
              <a:rPr lang="fr-FR" smtClean="0"/>
              <a:t>L’organisation de l’Etat et des services publics</a:t>
            </a:r>
          </a:p>
        </p:txBody>
      </p:sp>
      <p:sp>
        <p:nvSpPr>
          <p:cNvPr id="24578" name="Espace réservé du contenu 2"/>
          <p:cNvSpPr>
            <a:spLocks noGrp="1"/>
          </p:cNvSpPr>
          <p:nvPr>
            <p:ph idx="1"/>
          </p:nvPr>
        </p:nvSpPr>
        <p:spPr/>
        <p:txBody>
          <a:bodyPr/>
          <a:lstStyle/>
          <a:p>
            <a:pPr eaLnBrk="1" hangingPunct="1"/>
            <a:r>
              <a:rPr lang="fr-FR" smtClean="0"/>
              <a:t>Question de la diversification des transports, absence d’équipements nécessaires à certains endroits. </a:t>
            </a:r>
          </a:p>
          <a:p>
            <a:pPr eaLnBrk="1" hangingPunct="1"/>
            <a:r>
              <a:rPr lang="fr-FR" smtClean="0"/>
              <a:t>Question de la rentabilité des services publics, et de la privatisation de ceux-ci.</a:t>
            </a:r>
          </a:p>
          <a:p>
            <a:pPr eaLnBrk="1" hangingPunct="1"/>
            <a:r>
              <a:rPr lang="fr-FR" smtClean="0"/>
              <a:t>Réforme de l’Etat et des collectivités territoriales nécessaire, en revoyant la répartition des effectifs et en redéfinissant les compétences. </a:t>
            </a:r>
          </a:p>
          <a:p>
            <a:pPr eaLnBrk="1" hangingPunct="1"/>
            <a:r>
              <a:rPr lang="fr-FR" smtClean="0"/>
              <a:t>Privatisation des services publics, de biens publics. Question du transfert des compétences publiques vers le privé. Recours à des contractuels qui peut poser problème. Question de rentabilité sociale.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fr-FR" smtClean="0"/>
              <a:t>L’organisation de l’Etat et des services publics</a:t>
            </a:r>
          </a:p>
        </p:txBody>
      </p:sp>
      <p:sp>
        <p:nvSpPr>
          <p:cNvPr id="25602" name="Rectangle 3"/>
          <p:cNvSpPr>
            <a:spLocks noGrp="1"/>
          </p:cNvSpPr>
          <p:nvPr>
            <p:ph type="body" idx="1"/>
          </p:nvPr>
        </p:nvSpPr>
        <p:spPr/>
        <p:txBody>
          <a:bodyPr/>
          <a:lstStyle/>
          <a:p>
            <a:pPr eaLnBrk="1" hangingPunct="1"/>
            <a:r>
              <a:rPr lang="fr-FR" smtClean="0"/>
              <a:t>Création de lieux permettant l’accès à des services de base dans les zones défavorisées, où il manque des services publics. Par exemple, besoin d’assistance au numérique, accès aux services postaux.. Fonctionnement avec des fonctionnaires volontaires polyvalents, mais on note que cela peut abaisser la qualité du service public. </a:t>
            </a:r>
          </a:p>
          <a:p>
            <a:pPr eaLnBrk="1" hangingPunct="1"/>
            <a:r>
              <a:rPr lang="fr-FR" smtClean="0"/>
              <a:t>Renationalisation de la dette publique, des autoroutes, de la SNCF. On note le problème de l’investissement nécessaire pour cela. Il est proposé que les français rachètent la dette. Sujet qui fait débat.  </a:t>
            </a:r>
          </a:p>
          <a:p>
            <a:pPr eaLnBrk="1" hangingPunct="1"/>
            <a:r>
              <a:rPr lang="fr-FR" smtClean="0"/>
              <a:t>Besoin de définir la notion de service public. </a:t>
            </a:r>
          </a:p>
          <a:p>
            <a:pPr eaLnBrk="1" hangingPunct="1"/>
            <a:endParaRPr lang="fr-F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p:txBody>
          <a:bodyPr/>
          <a:lstStyle/>
          <a:p>
            <a:pPr eaLnBrk="1" hangingPunct="1"/>
            <a:r>
              <a:rPr lang="fr-FR" smtClean="0"/>
              <a:t>L’organisation de l’Etat et des services publics</a:t>
            </a:r>
          </a:p>
        </p:txBody>
      </p:sp>
      <p:sp>
        <p:nvSpPr>
          <p:cNvPr id="26626" name="Rectangle 3"/>
          <p:cNvSpPr>
            <a:spLocks noGrp="1"/>
          </p:cNvSpPr>
          <p:nvPr>
            <p:ph type="body" idx="1"/>
          </p:nvPr>
        </p:nvSpPr>
        <p:spPr/>
        <p:txBody>
          <a:bodyPr/>
          <a:lstStyle/>
          <a:p>
            <a:pPr eaLnBrk="1" hangingPunct="1">
              <a:lnSpc>
                <a:spcPct val="80000"/>
              </a:lnSpc>
            </a:pPr>
            <a:r>
              <a:rPr lang="fr-FR" smtClean="0"/>
              <a:t>Petites communes rurales dépourvues de moyens et compétences : une aide particulière serait nécessaire. Il s’agirait de revitaliser les zones rurales. </a:t>
            </a:r>
          </a:p>
          <a:p>
            <a:pPr eaLnBrk="1" hangingPunct="1">
              <a:lnSpc>
                <a:spcPct val="80000"/>
              </a:lnSpc>
            </a:pPr>
            <a:r>
              <a:rPr lang="fr-FR" smtClean="0"/>
              <a:t>Problèmes lié à la fracture numérique : il faut qu’on soit tous égaux dans l’accès aux outils numériques. </a:t>
            </a:r>
          </a:p>
          <a:p>
            <a:pPr eaLnBrk="1" hangingPunct="1">
              <a:lnSpc>
                <a:spcPct val="80000"/>
              </a:lnSpc>
            </a:pPr>
            <a:r>
              <a:rPr lang="fr-FR" smtClean="0"/>
              <a:t>Infléchir la politique d’aménagement du territoire, s’orienter vers les autres territoires, c’est-à-dire le périurbain, le secteur rural. Arrêter de favoriser la métropole, tout en gardant ce qui a déjà été fait.</a:t>
            </a:r>
          </a:p>
          <a:p>
            <a:pPr eaLnBrk="1" hangingPunct="1">
              <a:lnSpc>
                <a:spcPct val="80000"/>
              </a:lnSpc>
            </a:pPr>
            <a:r>
              <a:rPr lang="fr-FR" smtClean="0"/>
              <a:t>Continuer le processus de décentralisation. </a:t>
            </a:r>
          </a:p>
          <a:p>
            <a:pPr eaLnBrk="1" hangingPunct="1">
              <a:lnSpc>
                <a:spcPct val="80000"/>
              </a:lnSpc>
            </a:pPr>
            <a:r>
              <a:rPr lang="fr-FR" smtClean="0"/>
              <a:t>Idée de finir la métropolisation. Sujet qui fait débat dans la salle. </a:t>
            </a:r>
          </a:p>
          <a:p>
            <a:pPr eaLnBrk="1" hangingPunct="1">
              <a:lnSpc>
                <a:spcPct val="80000"/>
              </a:lnSpc>
              <a:buFont typeface="Arial" charset="0"/>
              <a:buNone/>
            </a:pPr>
            <a:endParaRPr lang="fr-FR"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p:txBody>
          <a:bodyPr/>
          <a:lstStyle/>
          <a:p>
            <a:pPr eaLnBrk="1" hangingPunct="1"/>
            <a:r>
              <a:rPr lang="fr-FR" smtClean="0"/>
              <a:t>L’organisation de l’Etat et des services publics</a:t>
            </a:r>
          </a:p>
        </p:txBody>
      </p:sp>
      <p:sp>
        <p:nvSpPr>
          <p:cNvPr id="27650" name="Rectangle 3"/>
          <p:cNvSpPr>
            <a:spLocks noGrp="1"/>
          </p:cNvSpPr>
          <p:nvPr>
            <p:ph type="body" idx="1"/>
          </p:nvPr>
        </p:nvSpPr>
        <p:spPr/>
        <p:txBody>
          <a:bodyPr/>
          <a:lstStyle/>
          <a:p>
            <a:pPr eaLnBrk="1" hangingPunct="1"/>
            <a:r>
              <a:rPr lang="fr-FR" smtClean="0"/>
              <a:t>Il faudrait réintroduire du travail, des emplois dans ces zones défavorisées par rapport à d’autres. Cependant on note que la métropolisation peut « aspirer » ces emplois.</a:t>
            </a:r>
          </a:p>
          <a:p>
            <a:pPr eaLnBrk="1" hangingPunct="1"/>
            <a:r>
              <a:rPr lang="fr-FR" smtClean="0"/>
              <a:t>Zones défavorisées aux portes de Lyon, dans lesquelles il faudrait effectuer une réorganisation sociale, recréer une activité économique. </a:t>
            </a:r>
          </a:p>
          <a:p>
            <a:pPr eaLnBrk="1" hangingPunct="1"/>
            <a:r>
              <a:rPr lang="fr-FR" smtClean="0"/>
              <a:t>On note l’existence de politiques de la ville, qui sont soit insuffisantes soit trop complexes. C’est une aide qui n’est pas assez efficace. </a:t>
            </a:r>
          </a:p>
          <a:p>
            <a:pPr eaLnBrk="1" hangingPunct="1"/>
            <a:r>
              <a:rPr lang="fr-FR" smtClean="0"/>
              <a:t>Question de la désindustrialisation.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p:txBody>
          <a:bodyPr/>
          <a:lstStyle/>
          <a:p>
            <a:pPr eaLnBrk="1" hangingPunct="1"/>
            <a:r>
              <a:rPr lang="fr-FR" smtClean="0"/>
              <a:t>L’organisation de l’Etat et des services publics</a:t>
            </a:r>
          </a:p>
        </p:txBody>
      </p:sp>
      <p:sp>
        <p:nvSpPr>
          <p:cNvPr id="28674" name="Rectangle 3"/>
          <p:cNvSpPr>
            <a:spLocks noGrp="1"/>
          </p:cNvSpPr>
          <p:nvPr>
            <p:ph type="body" idx="1"/>
          </p:nvPr>
        </p:nvSpPr>
        <p:spPr/>
        <p:txBody>
          <a:bodyPr/>
          <a:lstStyle/>
          <a:p>
            <a:pPr eaLnBrk="1" hangingPunct="1"/>
            <a:r>
              <a:rPr lang="fr-FR" smtClean="0"/>
              <a:t>L’ascenseur social permis par l’école se dégrade, notamment à cause de la privatisation des établissements d’études supérieures. On note dans la salle qu’un certain nombre de formations supérieures sont toujours publiques et accessibles. </a:t>
            </a:r>
          </a:p>
          <a:p>
            <a:pPr eaLnBrk="1" hangingPunct="1"/>
            <a:r>
              <a:rPr lang="fr-FR" smtClean="0"/>
              <a:t>Besoin de préserver la qualité des enseignements. </a:t>
            </a:r>
          </a:p>
          <a:p>
            <a:pPr eaLnBrk="1" hangingPunct="1"/>
            <a:r>
              <a:rPr lang="fr-FR" smtClean="0"/>
              <a:t>Besoin d’inciter les étudiants à devenir professeurs, notamment en finançant leur formation.</a:t>
            </a:r>
          </a:p>
          <a:p>
            <a:pPr eaLnBrk="1" hangingPunct="1"/>
            <a:r>
              <a:rPr lang="fr-FR" smtClean="0"/>
              <a:t>Difficultés dans certaines filières pour trouver des stages en milieu professionnel. </a:t>
            </a:r>
          </a:p>
          <a:p>
            <a:pPr eaLnBrk="1" hangingPunct="1">
              <a:buFont typeface="Arial" charset="0"/>
              <a:buNone/>
            </a:pPr>
            <a:endParaRPr lang="fr-FR"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p:txBody>
          <a:bodyPr/>
          <a:lstStyle/>
          <a:p>
            <a:pPr eaLnBrk="1" hangingPunct="1"/>
            <a:r>
              <a:rPr lang="fr-FR" smtClean="0"/>
              <a:t>L’organisation de l’Etat et des services publics</a:t>
            </a:r>
          </a:p>
        </p:txBody>
      </p:sp>
      <p:sp>
        <p:nvSpPr>
          <p:cNvPr id="29698" name="Rectangle 3"/>
          <p:cNvSpPr>
            <a:spLocks noGrp="1"/>
          </p:cNvSpPr>
          <p:nvPr>
            <p:ph type="body" idx="1"/>
          </p:nvPr>
        </p:nvSpPr>
        <p:spPr/>
        <p:txBody>
          <a:bodyPr/>
          <a:lstStyle/>
          <a:p>
            <a:pPr eaLnBrk="1" hangingPunct="1"/>
            <a:r>
              <a:rPr lang="fr-FR" smtClean="0"/>
              <a:t>Faudrait-il favoriser les filières professionnelles ? On note dans la salle qu’il faudrait quand même éviter de négliger l’enseignement général dans ces filières. </a:t>
            </a:r>
          </a:p>
          <a:p>
            <a:pPr eaLnBrk="1" hangingPunct="1"/>
            <a:r>
              <a:rPr lang="fr-FR" smtClean="0"/>
              <a:t>La question du service public de la santé n’a pas pu être traitée (pas assez de temps).</a:t>
            </a:r>
          </a:p>
          <a:p>
            <a:pPr eaLnBrk="1" hangingPunct="1"/>
            <a:endParaRPr lang="fr-FR"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re 1"/>
          <p:cNvSpPr>
            <a:spLocks noGrp="1"/>
          </p:cNvSpPr>
          <p:nvPr>
            <p:ph type="title"/>
          </p:nvPr>
        </p:nvSpPr>
        <p:spPr/>
        <p:txBody>
          <a:bodyPr/>
          <a:lstStyle/>
          <a:p>
            <a:pPr algn="ctr" eaLnBrk="1" hangingPunct="1"/>
            <a:r>
              <a:rPr lang="fr-FR" smtClean="0"/>
              <a:t>La transition écologique </a:t>
            </a:r>
          </a:p>
        </p:txBody>
      </p:sp>
      <p:sp>
        <p:nvSpPr>
          <p:cNvPr id="30722" name="Espace réservé du contenu 2"/>
          <p:cNvSpPr>
            <a:spLocks noGrp="1"/>
          </p:cNvSpPr>
          <p:nvPr>
            <p:ph idx="1"/>
          </p:nvPr>
        </p:nvSpPr>
        <p:spPr/>
        <p:txBody>
          <a:bodyPr/>
          <a:lstStyle/>
          <a:p>
            <a:pPr eaLnBrk="1" hangingPunct="1"/>
            <a:r>
              <a:rPr lang="fr-FR" smtClean="0"/>
              <a:t>Question de l’aménagement du territoire</a:t>
            </a:r>
          </a:p>
          <a:p>
            <a:pPr eaLnBrk="1" hangingPunct="1"/>
            <a:r>
              <a:rPr lang="fr-FR" smtClean="0"/>
              <a:t>Evaluation de l’ensemble des taxes liées à la transition écologique, pour savoir si elles sont justifiées, si elles reviennent vraiment à cette transition. </a:t>
            </a:r>
          </a:p>
          <a:p>
            <a:pPr eaLnBrk="1" hangingPunct="1"/>
            <a:r>
              <a:rPr lang="fr-FR" smtClean="0"/>
              <a:t>Voir ensuite comment accompagner l’ensemble des français pour aller vers cette transition écologique (changement de voiture par exemple).</a:t>
            </a:r>
          </a:p>
          <a:p>
            <a:pPr eaLnBrk="1" hangingPunct="1"/>
            <a:r>
              <a:rPr lang="fr-FR" smtClean="0"/>
              <a:t>Mouvement gilets jaunes: non à une écologie punitive. Absence d’alternatives. Idée de plan rail (rénovation de lignes).</a:t>
            </a:r>
          </a:p>
          <a:p>
            <a:pPr eaLnBrk="1" hangingPunct="1"/>
            <a:endParaRPr lang="fr-FR"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lstStyle/>
          <a:p>
            <a:pPr eaLnBrk="1" hangingPunct="1"/>
            <a:r>
              <a:rPr lang="fr-FR" smtClean="0"/>
              <a:t>La transition écologique</a:t>
            </a:r>
          </a:p>
        </p:txBody>
      </p:sp>
      <p:sp>
        <p:nvSpPr>
          <p:cNvPr id="31746" name="Rectangle 3"/>
          <p:cNvSpPr>
            <a:spLocks noGrp="1"/>
          </p:cNvSpPr>
          <p:nvPr>
            <p:ph type="body" idx="1"/>
          </p:nvPr>
        </p:nvSpPr>
        <p:spPr/>
        <p:txBody>
          <a:bodyPr/>
          <a:lstStyle/>
          <a:p>
            <a:pPr eaLnBrk="1" hangingPunct="1"/>
            <a:r>
              <a:rPr lang="fr-FR" smtClean="0"/>
              <a:t>Secteur du bâtiment : démarches complexes, bcp de temps à faire des dossiers. Sorte « d’usine à gaz » injustifiée, il faudrait une simplification. Alléger les coûts de traitement, qui constituent une entrave à certaines démarches. </a:t>
            </a:r>
          </a:p>
          <a:p>
            <a:pPr eaLnBrk="1" hangingPunct="1"/>
            <a:r>
              <a:rPr lang="fr-FR" smtClean="0"/>
              <a:t>Beaucoup de choses en place dans les grandes villes, il faudrait savoir comment utiliser ces équipements. On souligne cependant que la situation est différente dans les campagnes. </a:t>
            </a:r>
          </a:p>
          <a:p>
            <a:pPr eaLnBrk="1" hangingPunct="1"/>
            <a:r>
              <a:rPr lang="fr-FR" smtClean="0"/>
              <a:t>Développement du rail et du fluvial ? Pourrait aussi faciliter le déplacement des personnes, réduire le trafic de poids-lourd. Taxation sur les poids-lourd étrangers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re 3"/>
          <p:cNvSpPr>
            <a:spLocks noGrp="1"/>
          </p:cNvSpPr>
          <p:nvPr>
            <p:ph type="title"/>
          </p:nvPr>
        </p:nvSpPr>
        <p:spPr>
          <a:xfrm>
            <a:off x="3883025" y="265113"/>
            <a:ext cx="3416300" cy="1452562"/>
          </a:xfrm>
        </p:spPr>
        <p:txBody>
          <a:bodyPr/>
          <a:lstStyle/>
          <a:p>
            <a:pPr eaLnBrk="1" hangingPunct="1"/>
            <a:endParaRPr lang="fr-FR" smtClean="0"/>
          </a:p>
        </p:txBody>
      </p:sp>
      <p:pic>
        <p:nvPicPr>
          <p:cNvPr id="14338" name="Espace réservé du contenu 6"/>
          <p:cNvPicPr>
            <a:picLocks noGrp="1" noChangeAspect="1"/>
          </p:cNvPicPr>
          <p:nvPr>
            <p:ph idx="1"/>
          </p:nvPr>
        </p:nvPicPr>
        <p:blipFill>
          <a:blip r:embed="rId2"/>
          <a:srcRect/>
          <a:stretch>
            <a:fillRect/>
          </a:stretch>
        </p:blipFill>
        <p:spPr>
          <a:xfrm>
            <a:off x="3490913" y="131763"/>
            <a:ext cx="3808412" cy="1704975"/>
          </a:xfrm>
        </p:spPr>
      </p:pic>
      <p:pic>
        <p:nvPicPr>
          <p:cNvPr id="14339" name="Image 8"/>
          <p:cNvPicPr>
            <a:picLocks noChangeAspect="1"/>
          </p:cNvPicPr>
          <p:nvPr/>
        </p:nvPicPr>
        <p:blipFill>
          <a:blip r:embed="rId3"/>
          <a:srcRect/>
          <a:stretch>
            <a:fillRect/>
          </a:stretch>
        </p:blipFill>
        <p:spPr bwMode="auto">
          <a:xfrm>
            <a:off x="2813050" y="2473325"/>
            <a:ext cx="2381250" cy="1514475"/>
          </a:xfrm>
          <a:prstGeom prst="rect">
            <a:avLst/>
          </a:prstGeom>
          <a:noFill/>
          <a:ln w="9525">
            <a:noFill/>
            <a:miter lim="800000"/>
            <a:headEnd/>
            <a:tailEnd/>
          </a:ln>
        </p:spPr>
      </p:pic>
      <p:pic>
        <p:nvPicPr>
          <p:cNvPr id="14340" name="Image 10"/>
          <p:cNvPicPr>
            <a:picLocks noChangeAspect="1"/>
          </p:cNvPicPr>
          <p:nvPr/>
        </p:nvPicPr>
        <p:blipFill>
          <a:blip r:embed="rId4"/>
          <a:srcRect/>
          <a:stretch>
            <a:fillRect/>
          </a:stretch>
        </p:blipFill>
        <p:spPr bwMode="auto">
          <a:xfrm>
            <a:off x="5591175" y="2473325"/>
            <a:ext cx="2400300" cy="1409700"/>
          </a:xfrm>
          <a:prstGeom prst="rect">
            <a:avLst/>
          </a:prstGeom>
          <a:noFill/>
          <a:ln w="9525">
            <a:noFill/>
            <a:miter lim="800000"/>
            <a:headEnd/>
            <a:tailEnd/>
          </a:ln>
        </p:spPr>
      </p:pic>
      <p:pic>
        <p:nvPicPr>
          <p:cNvPr id="14341" name="Image 12"/>
          <p:cNvPicPr>
            <a:picLocks noChangeAspect="1"/>
          </p:cNvPicPr>
          <p:nvPr/>
        </p:nvPicPr>
        <p:blipFill>
          <a:blip r:embed="rId5"/>
          <a:srcRect/>
          <a:stretch>
            <a:fillRect/>
          </a:stretch>
        </p:blipFill>
        <p:spPr bwMode="auto">
          <a:xfrm>
            <a:off x="5591175" y="4611688"/>
            <a:ext cx="2428875" cy="1552575"/>
          </a:xfrm>
          <a:prstGeom prst="rect">
            <a:avLst/>
          </a:prstGeom>
          <a:noFill/>
          <a:ln w="9525">
            <a:noFill/>
            <a:miter lim="800000"/>
            <a:headEnd/>
            <a:tailEnd/>
          </a:ln>
        </p:spPr>
      </p:pic>
      <p:pic>
        <p:nvPicPr>
          <p:cNvPr id="14342" name="Image 16"/>
          <p:cNvPicPr>
            <a:picLocks noChangeAspect="1"/>
          </p:cNvPicPr>
          <p:nvPr/>
        </p:nvPicPr>
        <p:blipFill>
          <a:blip r:embed="rId6"/>
          <a:srcRect/>
          <a:stretch>
            <a:fillRect/>
          </a:stretch>
        </p:blipFill>
        <p:spPr bwMode="auto">
          <a:xfrm>
            <a:off x="2813050" y="4597400"/>
            <a:ext cx="2419350" cy="158115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p:txBody>
          <a:bodyPr/>
          <a:lstStyle/>
          <a:p>
            <a:pPr eaLnBrk="1" hangingPunct="1"/>
            <a:r>
              <a:rPr lang="fr-FR" smtClean="0"/>
              <a:t>La transition écologique</a:t>
            </a:r>
          </a:p>
        </p:txBody>
      </p:sp>
      <p:sp>
        <p:nvSpPr>
          <p:cNvPr id="32770" name="Rectangle 3"/>
          <p:cNvSpPr>
            <a:spLocks noGrp="1"/>
          </p:cNvSpPr>
          <p:nvPr>
            <p:ph type="body" idx="1"/>
          </p:nvPr>
        </p:nvSpPr>
        <p:spPr/>
        <p:txBody>
          <a:bodyPr/>
          <a:lstStyle/>
          <a:p>
            <a:pPr eaLnBrk="1" hangingPunct="1"/>
            <a:r>
              <a:rPr lang="fr-FR" smtClean="0"/>
              <a:t>Aménagements dans les secteurs ruraux : manque de moyens de transport alternatifs à la voiture.</a:t>
            </a:r>
          </a:p>
          <a:p>
            <a:pPr eaLnBrk="1" hangingPunct="1"/>
            <a:r>
              <a:rPr lang="fr-FR" smtClean="0"/>
              <a:t>Question du transport des produits destinés à la consommation (containers sur les bateaux, avions) : besoin de taxes au niveau mondial et pas seulement national, pour ne pas pénaliser notre économie. Privilégier les circuits courts? </a:t>
            </a:r>
          </a:p>
          <a:p>
            <a:pPr eaLnBrk="1" hangingPunct="1"/>
            <a:r>
              <a:rPr lang="fr-FR" smtClean="0"/>
              <a:t>Actions à très court terme (tri sélectif, fin du suremballage..) et à moyen/long terme. </a:t>
            </a:r>
          </a:p>
          <a:p>
            <a:pPr eaLnBrk="1" hangingPunct="1"/>
            <a:r>
              <a:rPr lang="fr-FR" smtClean="0"/>
              <a:t>Emprunt européen pour financer la transition écologique; emprunt obligatoire pour les tranches supérieures de l’impôt.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lstStyle/>
          <a:p>
            <a:pPr eaLnBrk="1" hangingPunct="1"/>
            <a:r>
              <a:rPr lang="fr-FR" smtClean="0"/>
              <a:t>Transition écologique</a:t>
            </a:r>
          </a:p>
        </p:txBody>
      </p:sp>
      <p:sp>
        <p:nvSpPr>
          <p:cNvPr id="33794" name="Rectangle 3"/>
          <p:cNvSpPr>
            <a:spLocks noGrp="1"/>
          </p:cNvSpPr>
          <p:nvPr>
            <p:ph type="body" idx="1"/>
          </p:nvPr>
        </p:nvSpPr>
        <p:spPr/>
        <p:txBody>
          <a:bodyPr/>
          <a:lstStyle/>
          <a:p>
            <a:pPr eaLnBrk="1" hangingPunct="1"/>
            <a:r>
              <a:rPr lang="fr-FR" dirty="0" smtClean="0"/>
              <a:t>Développement du ferroutage</a:t>
            </a:r>
          </a:p>
          <a:p>
            <a:pPr eaLnBrk="1" hangingPunct="1"/>
            <a:r>
              <a:rPr lang="fr-FR" dirty="0" smtClean="0"/>
              <a:t>Changements au niveau européen nécessaires. Besoin de discuter les choses décidées au niveau européen mais s’en séparer pour autant. </a:t>
            </a:r>
          </a:p>
          <a:p>
            <a:pPr eaLnBrk="1" hangingPunct="1"/>
            <a:r>
              <a:rPr lang="fr-FR" dirty="0" smtClean="0"/>
              <a:t>Europe plus sociale</a:t>
            </a:r>
          </a:p>
          <a:p>
            <a:pPr eaLnBrk="1" hangingPunct="1"/>
            <a:r>
              <a:rPr lang="fr-FR" dirty="0" smtClean="0"/>
              <a:t>Question des biocarburants</a:t>
            </a:r>
          </a:p>
          <a:p>
            <a:pPr eaLnBrk="1" hangingPunct="1"/>
            <a:r>
              <a:rPr lang="fr-FR" dirty="0" smtClean="0"/>
              <a:t>Solution radicale, dans le genre d’un plan Marshall sur l’écologie. </a:t>
            </a:r>
          </a:p>
          <a:p>
            <a:pPr eaLnBrk="1" hangingPunct="1"/>
            <a:r>
              <a:rPr lang="fr-FR" dirty="0" smtClean="0"/>
              <a:t>Il faudrait pouvoir obtenir des informations sur les actions menées au niveau local, par exemple sur internet.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re 1"/>
          <p:cNvSpPr>
            <a:spLocks noGrp="1"/>
          </p:cNvSpPr>
          <p:nvPr>
            <p:ph type="title"/>
          </p:nvPr>
        </p:nvSpPr>
        <p:spPr/>
        <p:txBody>
          <a:bodyPr/>
          <a:lstStyle/>
          <a:p>
            <a:pPr eaLnBrk="1" hangingPunct="1"/>
            <a:r>
              <a:rPr lang="fr-FR" smtClean="0"/>
              <a:t>                  Autres propositions</a:t>
            </a:r>
          </a:p>
        </p:txBody>
      </p:sp>
      <p:sp>
        <p:nvSpPr>
          <p:cNvPr id="34818" name="Espace réservé du contenu 2"/>
          <p:cNvSpPr>
            <a:spLocks noGrp="1"/>
          </p:cNvSpPr>
          <p:nvPr>
            <p:ph idx="1"/>
          </p:nvPr>
        </p:nvSpPr>
        <p:spPr/>
        <p:txBody>
          <a:bodyPr/>
          <a:lstStyle/>
          <a:p>
            <a:pPr eaLnBrk="1" hangingPunct="1"/>
            <a:r>
              <a:rPr lang="fr-FR" dirty="0" smtClean="0"/>
              <a:t>On note que certaines thématiques sont absentes du débat, comme l’économie ou le pouvoir d’achat, la vie des entreprises, ce qui peut être étonnant. Lié à la politique européenne ?</a:t>
            </a:r>
          </a:p>
          <a:p>
            <a:pPr eaLnBrk="1" hangingPunct="1"/>
            <a:r>
              <a:rPr lang="fr-FR" dirty="0" smtClean="0"/>
              <a:t>L’appartenance à l’UE</a:t>
            </a:r>
          </a:p>
          <a:p>
            <a:pPr eaLnBrk="1" hangingPunct="1"/>
            <a:r>
              <a:rPr lang="fr-FR" dirty="0" smtClean="0"/>
              <a:t>Nouveaux métiers : éviter les emplois qui n’en sont pas vraiment, il faut un vrai cadre, de vrais statuts pour garantir la protection sociale.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p:cNvSpPr>
          <p:nvPr>
            <p:ph type="title"/>
          </p:nvPr>
        </p:nvSpPr>
        <p:spPr>
          <a:xfrm>
            <a:off x="838200" y="365125"/>
            <a:ext cx="10515600" cy="214313"/>
          </a:xfrm>
        </p:spPr>
        <p:txBody>
          <a:bodyPr/>
          <a:lstStyle/>
          <a:p>
            <a:pPr eaLnBrk="1" hangingPunct="1"/>
            <a:endParaRPr lang="fr-FR" sz="4000" smtClean="0"/>
          </a:p>
        </p:txBody>
      </p:sp>
      <p:sp>
        <p:nvSpPr>
          <p:cNvPr id="35842" name="Rectangle 8"/>
          <p:cNvSpPr>
            <a:spLocks noGrp="1"/>
          </p:cNvSpPr>
          <p:nvPr>
            <p:ph type="body" idx="1"/>
          </p:nvPr>
        </p:nvSpPr>
        <p:spPr>
          <a:xfrm>
            <a:off x="838200" y="896938"/>
            <a:ext cx="10515600" cy="5280025"/>
          </a:xfrm>
        </p:spPr>
        <p:txBody>
          <a:bodyPr/>
          <a:lstStyle/>
          <a:p>
            <a:pPr algn="ctr" eaLnBrk="1" hangingPunct="1">
              <a:buFont typeface="Arial" charset="0"/>
              <a:buNone/>
            </a:pPr>
            <a:endParaRPr lang="fr-FR" sz="3600" smtClean="0"/>
          </a:p>
          <a:p>
            <a:pPr algn="ctr" eaLnBrk="1" hangingPunct="1">
              <a:buFont typeface="Arial" charset="0"/>
              <a:buNone/>
            </a:pPr>
            <a:endParaRPr lang="fr-FR" sz="3600" smtClean="0"/>
          </a:p>
          <a:p>
            <a:pPr algn="ctr" eaLnBrk="1" hangingPunct="1">
              <a:buFont typeface="Arial" charset="0"/>
              <a:buNone/>
            </a:pPr>
            <a:r>
              <a:rPr lang="fr-FR" sz="3600" smtClean="0"/>
              <a:t>Débat organisé en partenariat avec l’Association nationale des médiateurs et animé par Gaëlle Walker, Marie-Jeanne Courtier et Laetitia Chapuis.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title"/>
          </p:nvPr>
        </p:nvSpPr>
        <p:spPr/>
        <p:txBody>
          <a:bodyPr/>
          <a:lstStyle/>
          <a:p>
            <a:pPr algn="ctr" eaLnBrk="1" hangingPunct="1"/>
            <a:r>
              <a:rPr lang="fr-FR" smtClean="0"/>
              <a:t>La fiscalité et les dépenses publiques</a:t>
            </a:r>
          </a:p>
        </p:txBody>
      </p:sp>
      <p:sp>
        <p:nvSpPr>
          <p:cNvPr id="15362" name="Espace réservé du contenu 2"/>
          <p:cNvSpPr>
            <a:spLocks noGrp="1"/>
          </p:cNvSpPr>
          <p:nvPr>
            <p:ph idx="1"/>
          </p:nvPr>
        </p:nvSpPr>
        <p:spPr/>
        <p:txBody>
          <a:bodyPr/>
          <a:lstStyle/>
          <a:p>
            <a:pPr marL="0" indent="0" eaLnBrk="1" hangingPunct="1">
              <a:buFont typeface="Arial" charset="0"/>
              <a:buNone/>
            </a:pPr>
            <a:r>
              <a:rPr lang="fr-FR" smtClean="0"/>
              <a:t>. Question de l’impôt sur le revenu</a:t>
            </a:r>
          </a:p>
          <a:p>
            <a:pPr marL="0" indent="0" eaLnBrk="1" hangingPunct="1">
              <a:buFontTx/>
              <a:buChar char="-"/>
            </a:pPr>
            <a:r>
              <a:rPr lang="fr-FR" smtClean="0"/>
              <a:t>Impôt sur le revenu payé par tout le monde? Personne ne devrait en être exclu, acte de participer pour chacun. </a:t>
            </a:r>
          </a:p>
          <a:p>
            <a:pPr marL="0" indent="0" eaLnBrk="1" hangingPunct="1">
              <a:buFontTx/>
              <a:buChar char="-"/>
            </a:pPr>
            <a:r>
              <a:rPr lang="fr-FR" smtClean="0"/>
              <a:t>Justice fiscale liée à cela</a:t>
            </a:r>
          </a:p>
          <a:p>
            <a:pPr marL="0" indent="0" eaLnBrk="1" hangingPunct="1">
              <a:buFontTx/>
              <a:buChar char="-"/>
            </a:pPr>
            <a:r>
              <a:rPr lang="fr-FR" smtClean="0"/>
              <a:t>Réflexion sur le système de tranches.</a:t>
            </a:r>
          </a:p>
          <a:p>
            <a:pPr marL="0" indent="0" eaLnBrk="1" hangingPunct="1">
              <a:buFontTx/>
              <a:buChar char="-"/>
            </a:pPr>
            <a:r>
              <a:rPr lang="fr-FR" smtClean="0"/>
              <a:t>Remise à plat de cet impôt, assiette de l’impôt sur le revenu qui n’est pas adaptée. Impôt qui devrait être progressive. Système trop complexe, il faudrait un seul et même impôt sur tous les revenus (allocations, salaires, fonciers…).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p:txBody>
          <a:bodyPr/>
          <a:lstStyle/>
          <a:p>
            <a:pPr eaLnBrk="1" hangingPunct="1"/>
            <a:r>
              <a:rPr lang="fr-FR" smtClean="0"/>
              <a:t>Fiscalité et dépenses publiques</a:t>
            </a:r>
          </a:p>
        </p:txBody>
      </p:sp>
      <p:sp>
        <p:nvSpPr>
          <p:cNvPr id="16386" name="Rectangle 3"/>
          <p:cNvSpPr>
            <a:spLocks noGrp="1"/>
          </p:cNvSpPr>
          <p:nvPr>
            <p:ph type="body" idx="1"/>
          </p:nvPr>
        </p:nvSpPr>
        <p:spPr/>
        <p:txBody>
          <a:bodyPr/>
          <a:lstStyle/>
          <a:p>
            <a:pPr eaLnBrk="1" hangingPunct="1">
              <a:buFontTx/>
              <a:buChar char="-"/>
            </a:pPr>
            <a:r>
              <a:rPr lang="fr-FR" smtClean="0"/>
              <a:t>Impôt plus juste, plus équitable. Réforme fiscale nécessaire. Question des privilèges à réexaminer. Une vraie volonté politique serait nécessaire pour mettre en œuvre un travail sur la réforme des impôts. </a:t>
            </a:r>
          </a:p>
          <a:p>
            <a:pPr eaLnBrk="1" hangingPunct="1">
              <a:buFontTx/>
              <a:buNone/>
            </a:pPr>
            <a:r>
              <a:rPr lang="fr-FR" smtClean="0"/>
              <a:t>. Question de l’évasion fiscale au sein de l’UE, de la délocalisation dans l’UE. </a:t>
            </a:r>
          </a:p>
          <a:p>
            <a:pPr eaLnBrk="1" hangingPunct="1">
              <a:buFontTx/>
              <a:buNone/>
            </a:pPr>
            <a:r>
              <a:rPr lang="fr-FR" smtClean="0"/>
              <a:t>. Contexte d’Europe libérale et de contraintes internes. Besoin d’augmenter les taxes douanières sur les produits provenant de l’extérieur de l’Europe. Cela permettrait de « taxer en externe » plutôt qu’au niveau national.</a:t>
            </a:r>
          </a:p>
          <a:p>
            <a:pPr eaLnBrk="1" hangingPunct="1">
              <a:buFontTx/>
              <a:buChar char="-"/>
            </a:pPr>
            <a:endParaRPr lang="fr-F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p:txBody>
          <a:bodyPr/>
          <a:lstStyle/>
          <a:p>
            <a:pPr eaLnBrk="1" hangingPunct="1"/>
            <a:r>
              <a:rPr lang="fr-FR" smtClean="0"/>
              <a:t>Fiscalité et dépenses publiques</a:t>
            </a:r>
          </a:p>
        </p:txBody>
      </p:sp>
      <p:sp>
        <p:nvSpPr>
          <p:cNvPr id="17410" name="Rectangle 3"/>
          <p:cNvSpPr>
            <a:spLocks noGrp="1"/>
          </p:cNvSpPr>
          <p:nvPr>
            <p:ph type="body" idx="1"/>
          </p:nvPr>
        </p:nvSpPr>
        <p:spPr/>
        <p:txBody>
          <a:bodyPr/>
          <a:lstStyle/>
          <a:p>
            <a:pPr eaLnBrk="1" hangingPunct="1">
              <a:buFontTx/>
              <a:buNone/>
            </a:pPr>
            <a:r>
              <a:rPr lang="fr-FR" smtClean="0"/>
              <a:t>. Harmonisation des taxes, des questions fiscales dans l’UE, pour éviter le dumping fiscal au sein-même de l’union. </a:t>
            </a:r>
          </a:p>
          <a:p>
            <a:pPr eaLnBrk="1" hangingPunct="1">
              <a:buFontTx/>
              <a:buNone/>
            </a:pPr>
            <a:r>
              <a:rPr lang="fr-FR" smtClean="0"/>
              <a:t>. Question de la transparence concernant le budget, la fiscalité</a:t>
            </a:r>
          </a:p>
          <a:p>
            <a:pPr eaLnBrk="1" hangingPunct="1">
              <a:buFontTx/>
              <a:buNone/>
            </a:pPr>
            <a:r>
              <a:rPr lang="fr-FR" smtClean="0"/>
              <a:t>- toutes les déclarations fiscales publiées sur internet ? </a:t>
            </a:r>
          </a:p>
          <a:p>
            <a:pPr eaLnBrk="1" hangingPunct="1">
              <a:buFontTx/>
              <a:buChar char="-"/>
            </a:pPr>
            <a:r>
              <a:rPr lang="fr-FR" smtClean="0"/>
              <a:t>dépenses publiques : faire un document lisible, compréhensible par tous pour savoir quelles sont ces dépenses. Version grand public du rapport de la cour des comptes également. </a:t>
            </a:r>
          </a:p>
          <a:p>
            <a:pPr eaLnBrk="1" hangingPunct="1">
              <a:buFontTx/>
              <a:buChar char="-"/>
            </a:pPr>
            <a:r>
              <a:rPr lang="fr-FR" smtClean="0"/>
              <a:t>Problématique de l’adhésion à l’impôt, de la « contrepartie » obtenue suite à l’impôt. </a:t>
            </a:r>
          </a:p>
          <a:p>
            <a:pPr eaLnBrk="1" hangingPunct="1">
              <a:buFont typeface="Arial" charset="0"/>
              <a:buNone/>
            </a:pPr>
            <a:endParaRPr lang="fr-F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lstStyle/>
          <a:p>
            <a:pPr eaLnBrk="1" hangingPunct="1"/>
            <a:r>
              <a:rPr lang="fr-FR" smtClean="0"/>
              <a:t>Fiscalité et dépenses publiques</a:t>
            </a:r>
          </a:p>
        </p:txBody>
      </p:sp>
      <p:sp>
        <p:nvSpPr>
          <p:cNvPr id="18434" name="Rectangle 3"/>
          <p:cNvSpPr>
            <a:spLocks noGrp="1"/>
          </p:cNvSpPr>
          <p:nvPr>
            <p:ph type="body" idx="1"/>
          </p:nvPr>
        </p:nvSpPr>
        <p:spPr/>
        <p:txBody>
          <a:bodyPr/>
          <a:lstStyle/>
          <a:p>
            <a:pPr eaLnBrk="1" hangingPunct="1">
              <a:buFontTx/>
              <a:buChar char="-"/>
            </a:pPr>
            <a:r>
              <a:rPr lang="fr-FR" smtClean="0"/>
              <a:t>Pédagogie nécessaire entre l’Etat et le citoyen. Administration qui ne s’exprime pas en termes simples. Vulgarisation des documents administratifs. </a:t>
            </a:r>
          </a:p>
          <a:p>
            <a:pPr eaLnBrk="1" hangingPunct="1">
              <a:buFontTx/>
              <a:buNone/>
            </a:pPr>
            <a:r>
              <a:rPr lang="fr-FR" smtClean="0"/>
              <a:t>. Suppression taxe habitation. </a:t>
            </a:r>
          </a:p>
          <a:p>
            <a:pPr eaLnBrk="1" hangingPunct="1">
              <a:buFontTx/>
              <a:buNone/>
            </a:pPr>
            <a:r>
              <a:rPr lang="fr-FR" smtClean="0"/>
              <a:t>. Besoin de consentement à l’impôt, il ne faut pas que la pression fiscale soit excessive. </a:t>
            </a:r>
          </a:p>
          <a:p>
            <a:pPr eaLnBrk="1" hangingPunct="1">
              <a:buFontTx/>
              <a:buNone/>
            </a:pPr>
            <a:r>
              <a:rPr lang="fr-FR" smtClean="0"/>
              <a:t>. Une simplification administrative pourrait permettre de faire des économies. </a:t>
            </a:r>
          </a:p>
          <a:p>
            <a:pPr eaLnBrk="1" hangingPunct="1">
              <a:buFontTx/>
              <a:buNone/>
            </a:pPr>
            <a:endParaRPr lang="fr-F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p:txBody>
          <a:bodyPr/>
          <a:lstStyle/>
          <a:p>
            <a:pPr eaLnBrk="1" hangingPunct="1"/>
            <a:r>
              <a:rPr lang="fr-FR" smtClean="0"/>
              <a:t>Fiscalité et dépenses publiques</a:t>
            </a:r>
          </a:p>
        </p:txBody>
      </p:sp>
      <p:sp>
        <p:nvSpPr>
          <p:cNvPr id="19458" name="Rectangle 3"/>
          <p:cNvSpPr>
            <a:spLocks noGrp="1"/>
          </p:cNvSpPr>
          <p:nvPr>
            <p:ph type="body" idx="1"/>
          </p:nvPr>
        </p:nvSpPr>
        <p:spPr/>
        <p:txBody>
          <a:bodyPr/>
          <a:lstStyle/>
          <a:p>
            <a:pPr eaLnBrk="1" hangingPunct="1">
              <a:buFont typeface="Arial" charset="0"/>
              <a:buNone/>
            </a:pPr>
            <a:r>
              <a:rPr lang="fr-FR" smtClean="0"/>
              <a:t>. Question sur les taxes, notamment relatives aux carburants</a:t>
            </a:r>
          </a:p>
          <a:p>
            <a:pPr eaLnBrk="1" hangingPunct="1">
              <a:buFont typeface="Arial" charset="0"/>
              <a:buNone/>
            </a:pPr>
            <a:r>
              <a:rPr lang="fr-FR" smtClean="0"/>
              <a:t>. Question de l’évasion fiscale, niches fiscales</a:t>
            </a:r>
          </a:p>
          <a:p>
            <a:pPr eaLnBrk="1" hangingPunct="1">
              <a:buFont typeface="Arial" charset="0"/>
              <a:buNone/>
            </a:pPr>
            <a:r>
              <a:rPr lang="fr-FR" smtClean="0"/>
              <a:t>. Réforme des droits de succession</a:t>
            </a:r>
          </a:p>
          <a:p>
            <a:pPr eaLnBrk="1" hangingPunct="1">
              <a:buFont typeface="Arial" charset="0"/>
              <a:buNone/>
            </a:pPr>
            <a:r>
              <a:rPr lang="fr-FR" smtClean="0"/>
              <a:t>. Question de la CSG</a:t>
            </a:r>
          </a:p>
          <a:p>
            <a:pPr eaLnBrk="1" hangingPunct="1">
              <a:buFont typeface="Arial" charset="0"/>
              <a:buNone/>
            </a:pPr>
            <a:r>
              <a:rPr lang="fr-FR" smtClean="0"/>
              <a:t>. Idée de taxer les délocalisations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p:cNvSpPr>
            <a:spLocks noGrp="1"/>
          </p:cNvSpPr>
          <p:nvPr>
            <p:ph type="title"/>
          </p:nvPr>
        </p:nvSpPr>
        <p:spPr/>
        <p:txBody>
          <a:bodyPr/>
          <a:lstStyle/>
          <a:p>
            <a:pPr algn="ctr" eaLnBrk="1" hangingPunct="1"/>
            <a:r>
              <a:rPr lang="fr-FR" smtClean="0"/>
              <a:t>La démocratie et la citoyenneté</a:t>
            </a:r>
          </a:p>
        </p:txBody>
      </p:sp>
      <p:sp>
        <p:nvSpPr>
          <p:cNvPr id="20482" name="Espace réservé du contenu 2"/>
          <p:cNvSpPr>
            <a:spLocks noGrp="1"/>
          </p:cNvSpPr>
          <p:nvPr>
            <p:ph idx="1"/>
          </p:nvPr>
        </p:nvSpPr>
        <p:spPr/>
        <p:txBody>
          <a:bodyPr/>
          <a:lstStyle/>
          <a:p>
            <a:pPr eaLnBrk="1" hangingPunct="1">
              <a:buFont typeface="Arial" charset="0"/>
              <a:buNone/>
            </a:pPr>
            <a:r>
              <a:rPr lang="fr-FR" smtClean="0"/>
              <a:t>. Question de la laïcité</a:t>
            </a:r>
          </a:p>
          <a:p>
            <a:pPr eaLnBrk="1" hangingPunct="1">
              <a:buFont typeface="Arial" charset="0"/>
              <a:buNone/>
            </a:pPr>
            <a:r>
              <a:rPr lang="fr-FR" smtClean="0"/>
              <a:t>. Réforme constitutionnelle</a:t>
            </a:r>
          </a:p>
          <a:p>
            <a:pPr eaLnBrk="1" hangingPunct="1">
              <a:buFont typeface="Arial" charset="0"/>
              <a:buNone/>
            </a:pPr>
            <a:r>
              <a:rPr lang="fr-FR" smtClean="0"/>
              <a:t>. On note qu’il est nécessaire d’adopter la bonne pédagogie pour comprendre les questions d’engagement citoyen. Education civique nécessaire. </a:t>
            </a:r>
          </a:p>
          <a:p>
            <a:pPr eaLnBrk="1" hangingPunct="1">
              <a:buFont typeface="Arial" charset="0"/>
              <a:buNone/>
            </a:pPr>
            <a:r>
              <a:rPr lang="fr-FR" smtClean="0"/>
              <a:t>. Le vote est aussi lié à l’engagement citoyen. Proposition de rendre obligatoire le vote.</a:t>
            </a:r>
          </a:p>
          <a:p>
            <a:pPr eaLnBrk="1" hangingPunct="1">
              <a:buFont typeface="Arial" charset="0"/>
              <a:buNone/>
            </a:pPr>
            <a:r>
              <a:rPr lang="fr-FR" smtClean="0"/>
              <a:t>. Certains souhaitent que le système de la proportionnelle soit appliqué dans les 2 assemblées, voire au niveau national et local. Cela permettrait une représentation plus juste.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p:txBody>
          <a:bodyPr/>
          <a:lstStyle/>
          <a:p>
            <a:pPr eaLnBrk="1" hangingPunct="1"/>
            <a:r>
              <a:rPr lang="fr-FR" smtClean="0"/>
              <a:t>La démocratie et la citoyenneté</a:t>
            </a:r>
          </a:p>
        </p:txBody>
      </p:sp>
      <p:sp>
        <p:nvSpPr>
          <p:cNvPr id="21506" name="Rectangle 3"/>
          <p:cNvSpPr>
            <a:spLocks noGrp="1"/>
          </p:cNvSpPr>
          <p:nvPr>
            <p:ph type="body" idx="1"/>
          </p:nvPr>
        </p:nvSpPr>
        <p:spPr/>
        <p:txBody>
          <a:bodyPr/>
          <a:lstStyle/>
          <a:p>
            <a:pPr eaLnBrk="1" hangingPunct="1"/>
            <a:r>
              <a:rPr lang="fr-FR" smtClean="0"/>
              <a:t>Il faut savoir quelle « dose » de proportionnelle est nécessaire. Besoin de réfléchir à la proportionnelle. On note que c’est un sujet qui fait débat. </a:t>
            </a:r>
          </a:p>
          <a:p>
            <a:pPr eaLnBrk="1" hangingPunct="1"/>
            <a:r>
              <a:rPr lang="fr-FR" smtClean="0"/>
              <a:t>Il faut que les commissaires européens soit élus et on plus nommés.</a:t>
            </a:r>
          </a:p>
          <a:p>
            <a:pPr eaLnBrk="1" hangingPunct="1"/>
            <a:r>
              <a:rPr lang="fr-FR" smtClean="0"/>
              <a:t>Il faudrait que le crime de haute trahison soit rétabli. Proposition d’avoir un système proche de l’impeachment.</a:t>
            </a:r>
          </a:p>
          <a:p>
            <a:pPr eaLnBrk="1" hangingPunct="1"/>
            <a:r>
              <a:rPr lang="fr-FR" smtClean="0"/>
              <a:t>Besoin de redéfinir le rôle du sénat, et de revoir sa composition ? Proposition faire participer des syndicats, associations, ONG…. </a:t>
            </a:r>
          </a:p>
          <a:p>
            <a:pPr eaLnBrk="1" hangingPunct="1"/>
            <a:r>
              <a:rPr lang="fr-FR" smtClean="0"/>
              <a:t>Il faudrait réinvestir le sénat dans rôle de représentant des territoires. </a:t>
            </a:r>
          </a:p>
          <a:p>
            <a:pPr eaLnBrk="1" hangingPunct="1"/>
            <a:endParaRPr lang="fr-FR" smtClean="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1690</Words>
  <Application>Microsoft Office PowerPoint</Application>
  <PresentationFormat>Grand écran</PresentationFormat>
  <Paragraphs>117</Paragraphs>
  <Slides>23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23</vt:i4>
      </vt:variant>
    </vt:vector>
  </HeadingPairs>
  <TitlesOfParts>
    <vt:vector size="27" baseType="lpstr">
      <vt:lpstr>Arial</vt:lpstr>
      <vt:lpstr>Calibri</vt:lpstr>
      <vt:lpstr>Calibri Light</vt:lpstr>
      <vt:lpstr>Thème Office</vt:lpstr>
      <vt:lpstr>Présentation PowerPoint</vt:lpstr>
      <vt:lpstr>Présentation PowerPoint</vt:lpstr>
      <vt:lpstr>La fiscalité et les dépenses publiques</vt:lpstr>
      <vt:lpstr>Fiscalité et dépenses publiques</vt:lpstr>
      <vt:lpstr>Fiscalité et dépenses publiques</vt:lpstr>
      <vt:lpstr>Fiscalité et dépenses publiques</vt:lpstr>
      <vt:lpstr>Fiscalité et dépenses publiques</vt:lpstr>
      <vt:lpstr>La démocratie et la citoyenneté</vt:lpstr>
      <vt:lpstr>La démocratie et la citoyenneté</vt:lpstr>
      <vt:lpstr>La démocratie et la citoyenneté</vt:lpstr>
      <vt:lpstr>La démocratie et la citoyenneté</vt:lpstr>
      <vt:lpstr>L’organisation de l’Etat et des services publics</vt:lpstr>
      <vt:lpstr>L’organisation de l’Etat et des services publics</vt:lpstr>
      <vt:lpstr>L’organisation de l’Etat et des services publics</vt:lpstr>
      <vt:lpstr>L’organisation de l’Etat et des services publics</vt:lpstr>
      <vt:lpstr>L’organisation de l’Etat et des services publics</vt:lpstr>
      <vt:lpstr>L’organisation de l’Etat et des services publics</vt:lpstr>
      <vt:lpstr>La transition écologique </vt:lpstr>
      <vt:lpstr>La transition écologique</vt:lpstr>
      <vt:lpstr>La transition écologique</vt:lpstr>
      <vt:lpstr>Transition écologique</vt:lpstr>
      <vt:lpstr>                  Autres propositions</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Marie-Jeanne COURTIER</dc:creator>
  <cp:lastModifiedBy>GAUTIER Laetitia</cp:lastModifiedBy>
  <cp:revision>7</cp:revision>
  <dcterms:created xsi:type="dcterms:W3CDTF">2019-02-11T13:09:30Z</dcterms:created>
  <dcterms:modified xsi:type="dcterms:W3CDTF">2019-02-15T09:13:36Z</dcterms:modified>
</cp:coreProperties>
</file>