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1" r:id="rId2"/>
    <p:sldId id="257" r:id="rId3"/>
    <p:sldId id="265" r:id="rId4"/>
    <p:sldId id="262" r:id="rId5"/>
    <p:sldId id="271" r:id="rId6"/>
    <p:sldId id="258" r:id="rId7"/>
    <p:sldId id="263" r:id="rId8"/>
    <p:sldId id="269" r:id="rId9"/>
    <p:sldId id="266" r:id="rId10"/>
    <p:sldId id="272" r:id="rId11"/>
    <p:sldId id="273" r:id="rId12"/>
    <p:sldId id="274" r:id="rId13"/>
    <p:sldId id="267" r:id="rId14"/>
    <p:sldId id="268" r:id="rId15"/>
    <p:sldId id="270" r:id="rId16"/>
    <p:sldId id="260" r:id="rId17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41" autoAdjust="0"/>
    <p:restoredTop sz="94660"/>
  </p:normalViewPr>
  <p:slideViewPr>
    <p:cSldViewPr snapToGrid="0">
      <p:cViewPr varScale="1">
        <p:scale>
          <a:sx n="84" d="100"/>
          <a:sy n="84" d="100"/>
        </p:scale>
        <p:origin x="3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4EA32-AC33-4CC9-A3AE-9DE4FDAC10DC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E4C8EA-5F14-435D-8F8D-C0136DE95C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502F1-C9D9-4E95-9492-81EDE93F4849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55416-89E5-4F3E-8B35-02505ECE889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7EBE-7063-4622-AE06-FE571A921A2B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AD71-2867-49EB-AEA7-9574CC79EE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DB97-66A8-4B44-AB73-89DB9F4A8B48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D0F2B-983C-4420-9071-94DB7B8AEE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60090-CCF3-418B-A121-DE0DA1730AE1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90EFE-F8E1-4B36-AB1B-74BDDADFBEC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48879-C59D-4FB0-9489-52C4E24BB09D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47F4B-29F1-4EE9-95BC-C299DC31B8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6F09B-A607-4A32-844C-0BA4B218E8E0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6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9729B-33D5-4BAB-ADAC-BC2D2E3823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C4B91-7AD7-4989-A5E9-8D04706BFF06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8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273F-A54D-4724-9BD3-06BACE64B3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7237E-DCDE-4206-965B-E52C1578AB55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4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B9C84-23F4-4985-BE1D-65F5DA1249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C973E-1EE4-4A2A-A279-F51B72BD0C31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3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A9003-8277-49DC-B5DA-2C2F2D9891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96335-36D3-49E8-A1A2-9123AFF8C525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6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2E823-398D-4A71-A2AE-D74D3DFA25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F66B9-8504-418E-8EE2-6E44B72108BA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6" name="Espace réservé du pied de page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8C6D4-F0A6-42B4-8F0A-936FA3E498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A1C075-7230-487E-9CBC-755937941576}" type="datetimeFigureOut">
              <a:rPr lang="fr-FR"/>
              <a:pPr>
                <a:defRPr/>
              </a:pPr>
              <a:t>14/03/2019</a:t>
            </a:fld>
            <a:endParaRPr lang="fr-FR"/>
          </a:p>
        </p:txBody>
      </p:sp>
      <p:sp>
        <p:nvSpPr>
          <p:cNvPr id="5" name="Espace réservé du pied de page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B6A9B1-8AC2-4231-8D5F-F22FE0450D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7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Freeform: Shape 19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2030413"/>
            <a:ext cx="7005638" cy="4827587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r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158875" y="1122363"/>
            <a:ext cx="6338888" cy="2387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Grand Débat National</a:t>
            </a:r>
            <a:b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Lyon 5</a:t>
            </a:r>
            <a:r>
              <a:rPr lang="fr-FR" sz="5100" baseline="30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ème</a:t>
            </a:r>
            <a: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b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sz="5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13 mars 2019</a:t>
            </a:r>
          </a:p>
        </p:txBody>
      </p:sp>
      <p:sp>
        <p:nvSpPr>
          <p:cNvPr id="3" name="Sous-titr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158875" y="4700588"/>
            <a:ext cx="5251450" cy="931862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Salle des Fêtes de la Garenne</a:t>
            </a: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32" name="Straight Connector 21">
            <a:extLst/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1273175" y="4449763"/>
            <a:ext cx="1233488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23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134350" y="1006475"/>
            <a:ext cx="3444875" cy="3443288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344" name="ZoneTexte 5"/>
          <p:cNvSpPr txBox="1">
            <a:spLocks noChangeArrowheads="1"/>
          </p:cNvSpPr>
          <p:nvPr/>
        </p:nvSpPr>
        <p:spPr bwMode="auto">
          <a:xfrm>
            <a:off x="10344150" y="6227763"/>
            <a:ext cx="13049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transition écologique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400"/>
              <a:t>Remettre la reforestation au cœur du discours politique</a:t>
            </a:r>
          </a:p>
          <a:p>
            <a:pPr eaLnBrk="1" hangingPunct="1"/>
            <a:r>
              <a:rPr lang="fr-FR" sz="2400"/>
              <a:t>Apparition d’écrans lumineux dans le métro, qui consomment beaucoup d’énergie – Refus de TCL de les supprimer – Il y a actuellement une consultation sur les panneaux publicitaires.</a:t>
            </a:r>
          </a:p>
          <a:p>
            <a:pPr eaLnBrk="1" hangingPunct="1"/>
            <a:r>
              <a:rPr lang="fr-FR" sz="2400"/>
              <a:t>Suppression des compteurs Linky, causant des problèmes de santé</a:t>
            </a:r>
          </a:p>
          <a:p>
            <a:pPr eaLnBrk="1" hangingPunct="1"/>
            <a:r>
              <a:rPr lang="fr-FR" sz="2400"/>
              <a:t>Développement de la permaculture</a:t>
            </a:r>
          </a:p>
          <a:p>
            <a:pPr eaLnBrk="1" hangingPunct="1"/>
            <a:r>
              <a:rPr lang="fr-FR" sz="2400"/>
              <a:t>Création de containers à compost (beaucoup de personnes semblent d’accord dans la salle). </a:t>
            </a:r>
          </a:p>
          <a:p>
            <a:pPr eaLnBrk="1" hangingPunct="1"/>
            <a:r>
              <a:rPr lang="fr-FR" sz="2400"/>
              <a:t>Installation de composteurs collectifs en copropriété : il faudrait éclaircir la législation sur ce point – simplifier le mode de vote dans les AG de copropriété. </a:t>
            </a:r>
          </a:p>
          <a:p>
            <a:pPr eaLnBrk="1" hangingPunct="1"/>
            <a:endParaRPr lang="fr-FR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transition écologique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/>
              <a:t>Encourager la réutilisation de certains produits plutôt que de les jeter</a:t>
            </a:r>
          </a:p>
          <a:p>
            <a:pPr eaLnBrk="1" hangingPunct="1">
              <a:lnSpc>
                <a:spcPct val="80000"/>
              </a:lnSpc>
            </a:pPr>
            <a:r>
              <a:rPr lang="fr-FR"/>
              <a:t>Lutter contre l’obsolescence programmée de certains appareils</a:t>
            </a:r>
          </a:p>
          <a:p>
            <a:pPr eaLnBrk="1" hangingPunct="1">
              <a:lnSpc>
                <a:spcPct val="80000"/>
              </a:lnSpc>
            </a:pPr>
            <a:r>
              <a:rPr lang="fr-FR"/>
              <a:t>Réglementation plus contraignante sur le tri</a:t>
            </a:r>
          </a:p>
          <a:p>
            <a:pPr eaLnBrk="1" hangingPunct="1">
              <a:lnSpc>
                <a:spcPct val="80000"/>
              </a:lnSpc>
            </a:pPr>
            <a:r>
              <a:rPr lang="fr-FR"/>
              <a:t>Eviter les référendum sur la question écologique, ce sont des sujets complexes – Fixer une limite entre opinion et savoir sur ce sujet.</a:t>
            </a:r>
          </a:p>
          <a:p>
            <a:pPr eaLnBrk="1" hangingPunct="1">
              <a:lnSpc>
                <a:spcPct val="80000"/>
              </a:lnSpc>
            </a:pPr>
            <a:r>
              <a:rPr lang="fr-FR"/>
              <a:t>Réglementation contraignante sur les pesticides pour les agriculteurs amateurs qui devraient être appliquée dans le secteur agricole professionnel également</a:t>
            </a:r>
          </a:p>
          <a:p>
            <a:pPr eaLnBrk="1" hangingPunct="1">
              <a:lnSpc>
                <a:spcPct val="80000"/>
              </a:lnSpc>
            </a:pPr>
            <a:r>
              <a:rPr lang="fr-FR"/>
              <a:t>Urgence écologique, urgence à agir, pas de mobilisation de l’Etat depuis la COP21. Il faut une prise de conscience.</a:t>
            </a:r>
          </a:p>
          <a:p>
            <a:pPr eaLnBrk="1" hangingPunct="1">
              <a:lnSpc>
                <a:spcPct val="80000"/>
              </a:lnSpc>
            </a:pP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transition écologique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fr-FR"/>
              <a:t>Exploitation des pays disposant des métaux nécessaires à la fabrication de certains appareils.</a:t>
            </a:r>
          </a:p>
          <a:p>
            <a:pPr eaLnBrk="1" hangingPunct="1">
              <a:buFont typeface="Arial" charset="0"/>
              <a:buNone/>
            </a:pPr>
            <a:r>
              <a:rPr lang="fr-FR"/>
              <a:t>Politique d’aménagement du territoire problématique – construction désordonnée de logements</a:t>
            </a:r>
          </a:p>
          <a:p>
            <a:pPr eaLnBrk="1" hangingPunct="1">
              <a:buFont typeface="Arial" charset="0"/>
              <a:buNone/>
            </a:pPr>
            <a:r>
              <a:rPr lang="fr-FR"/>
              <a:t>Emballages plastiques qui polluent beaucoup – Il faudrait réduire ces emballages</a:t>
            </a:r>
          </a:p>
          <a:p>
            <a:pPr eaLnBrk="1" hangingPunct="1">
              <a:buFont typeface="Arial" charset="0"/>
              <a:buNone/>
            </a:pPr>
            <a:r>
              <a:rPr lang="fr-FR"/>
              <a:t>Gaspillage programmé (médicaments par exemple)</a:t>
            </a:r>
          </a:p>
          <a:p>
            <a:pPr eaLnBrk="1" hangingPunct="1">
              <a:buFont typeface="Arial" charset="0"/>
              <a:buNone/>
            </a:pPr>
            <a:r>
              <a:rPr lang="fr-FR"/>
              <a:t>Imposer les sociétés qui produisent beaucoup de CO2 </a:t>
            </a:r>
          </a:p>
          <a:p>
            <a:pPr eaLnBrk="1" hangingPunct="1">
              <a:buFont typeface="Arial" charset="0"/>
              <a:buNone/>
            </a:pPr>
            <a:r>
              <a:rPr lang="fr-FR"/>
              <a:t>Imposer aux sociétés de développer des filières de recyclage</a:t>
            </a:r>
          </a:p>
          <a:p>
            <a:pPr eaLnBrk="1" hangingPunct="1">
              <a:buFont typeface="Arial" charset="0"/>
              <a:buNone/>
            </a:pPr>
            <a:endParaRPr lang="fr-FR"/>
          </a:p>
          <a:p>
            <a:pPr eaLnBrk="1" hangingPunct="1">
              <a:buFont typeface="Arial" charset="0"/>
              <a:buNone/>
            </a:pPr>
            <a:endParaRPr lang="fr-FR"/>
          </a:p>
          <a:p>
            <a:pPr eaLnBrk="1" hangingPunct="1">
              <a:buFont typeface="Arial" charset="0"/>
              <a:buNone/>
            </a:pPr>
            <a:endParaRPr lang="fr-FR"/>
          </a:p>
          <a:p>
            <a:pPr eaLnBrk="1" hangingPunct="1">
              <a:buFont typeface="Arial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L’organisation de l’Etat et des services publics</a:t>
            </a:r>
          </a:p>
        </p:txBody>
      </p:sp>
      <p:sp>
        <p:nvSpPr>
          <p:cNvPr id="2662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Accessibilité des services publics – fracture numérique : service non-numérique ponctuel nécessaire ? - Certaines personnes ne peuvent pas utiliser les services numériques (raisons médicales notamment)</a:t>
            </a:r>
          </a:p>
          <a:p>
            <a:pPr eaLnBrk="1" hangingPunct="1"/>
            <a:r>
              <a:rPr lang="fr-FR"/>
              <a:t>Faciliter l’accès aux services publics, à un interlocuteur unique </a:t>
            </a:r>
          </a:p>
          <a:p>
            <a:pPr eaLnBrk="1" hangingPunct="1"/>
            <a:r>
              <a:rPr lang="fr-FR"/>
              <a:t>Arrêt des suppressions de postes dans les services publics</a:t>
            </a:r>
          </a:p>
          <a:p>
            <a:pPr eaLnBrk="1" hangingPunct="1"/>
            <a:r>
              <a:rPr lang="fr-FR"/>
              <a:t>Création de maisons polyvalentes de services publics – utilisation des locaux en place</a:t>
            </a:r>
          </a:p>
          <a:p>
            <a:pPr eaLnBrk="1" hangingPunct="1"/>
            <a:r>
              <a:rPr lang="fr-FR"/>
              <a:t>Renforcer l’efficacité des services publics – Revoir les modalités de dépôt d’une demande sur internet, amélioration de ces services numériques</a:t>
            </a:r>
          </a:p>
          <a:p>
            <a:pPr eaLnBrk="1" hangingPunct="1"/>
            <a:r>
              <a:rPr lang="fr-FR"/>
              <a:t>Renforcer l’efficacité des services rendus et leur accessibilité</a:t>
            </a:r>
          </a:p>
          <a:p>
            <a:pPr eaLnBrk="1" hangingPunct="1"/>
            <a:r>
              <a:rPr lang="fr-FR"/>
              <a:t>Relation humaine dans les services publics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L’organisation de l’Etat et des services publics</a:t>
            </a:r>
          </a:p>
        </p:txBody>
      </p:sp>
      <p:sp>
        <p:nvSpPr>
          <p:cNvPr id="2765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Refus de la privatisation des services publics - ils génèrent des bénéfices pour la collectivité (aéroports, EDF, autoroutes et barrages …) </a:t>
            </a:r>
          </a:p>
          <a:p>
            <a:pPr eaLnBrk="1" hangingPunct="1"/>
            <a:r>
              <a:rPr lang="fr-FR"/>
              <a:t>Application du principe de subsidiarité – développer la coopération dans les services publics</a:t>
            </a:r>
          </a:p>
          <a:p>
            <a:pPr eaLnBrk="1" hangingPunct="1"/>
            <a:r>
              <a:rPr lang="fr-FR"/>
              <a:t>Favoriser le droit à l’expérimentation, à l’initiative, au niveau de l’Etat et au niveau des citoyens</a:t>
            </a:r>
          </a:p>
          <a:p>
            <a:pPr eaLnBrk="1" hangingPunct="1"/>
            <a:r>
              <a:rPr lang="fr-FR"/>
              <a:t>Retrait des avantages des anciens élus à la retraite</a:t>
            </a:r>
          </a:p>
          <a:p>
            <a:pPr eaLnBrk="1" hangingPunct="1"/>
            <a:r>
              <a:rPr lang="fr-FR"/>
              <a:t>Représentation </a:t>
            </a:r>
          </a:p>
          <a:p>
            <a:pPr eaLnBrk="1" hangingPunct="1"/>
            <a:r>
              <a:rPr lang="fr-FR"/>
              <a:t>Simplification et rationalisation du millefeuille administratif, des échelons – Réaffecter les responsabilités aux régions et aux communes, pas aux départements. 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L’organisation de l’Etat et des services publics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/>
              <a:t>Des personnes expriment leur opposition au travail d’intérêt général imposé aux bénéficiaires d’aides sociales</a:t>
            </a:r>
          </a:p>
          <a:p>
            <a:pPr eaLnBrk="1" hangingPunct="1"/>
            <a:r>
              <a:rPr lang="fr-FR"/>
              <a:t>Réformes doivent être prudentes et tenir compte du milieu rural et urbain</a:t>
            </a:r>
          </a:p>
          <a:p>
            <a:pPr eaLnBrk="1" hangingPunct="1"/>
            <a:r>
              <a:rPr lang="fr-FR"/>
              <a:t>Nécessité de garder tous les services publics en République, il faudrait le faire savoir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/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1588" y="0"/>
            <a:ext cx="12188825" cy="42433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</a:endParaRPr>
          </a:p>
        </p:txBody>
      </p:sp>
      <p:sp>
        <p:nvSpPr>
          <p:cNvPr id="29700" name="Titre 1"/>
          <p:cNvSpPr>
            <a:spLocks noGrp="1"/>
          </p:cNvSpPr>
          <p:nvPr>
            <p:ph type="title"/>
          </p:nvPr>
        </p:nvSpPr>
        <p:spPr>
          <a:xfrm>
            <a:off x="962025" y="501650"/>
            <a:ext cx="10267950" cy="954088"/>
          </a:xfrm>
        </p:spPr>
        <p:txBody>
          <a:bodyPr/>
          <a:lstStyle/>
          <a:p>
            <a:pPr algn="ctr" eaLnBrk="1" hangingPunct="1"/>
            <a:r>
              <a:rPr lang="fr-FR" sz="3100">
                <a:solidFill>
                  <a:srgbClr val="FFFFFF"/>
                </a:solidFill>
              </a:rPr>
              <a:t>Débat animé par : </a:t>
            </a:r>
          </a:p>
        </p:txBody>
      </p:sp>
      <p:sp>
        <p:nvSpPr>
          <p:cNvPr id="29701" name="Espace réservé du contenu 2"/>
          <p:cNvSpPr>
            <a:spLocks noGrp="1"/>
          </p:cNvSpPr>
          <p:nvPr>
            <p:ph idx="1"/>
          </p:nvPr>
        </p:nvSpPr>
        <p:spPr>
          <a:xfrm>
            <a:off x="795337" y="1455738"/>
            <a:ext cx="10601325" cy="24765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fr-FR" sz="2000" dirty="0">
                <a:solidFill>
                  <a:srgbClr val="FFFFFF"/>
                </a:solidFill>
              </a:rPr>
              <a:t>Gaëlle WALKER, Médiateur indépendant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fr-FR" sz="2000" dirty="0">
                <a:solidFill>
                  <a:srgbClr val="FFFFFF"/>
                </a:solidFill>
              </a:rPr>
              <a:t>&amp;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fr-FR" sz="2000" dirty="0">
                <a:solidFill>
                  <a:srgbClr val="FFFFFF"/>
                </a:solidFill>
              </a:rPr>
              <a:t>Marie-Jeanne COURTIER</a:t>
            </a:r>
          </a:p>
          <a:p>
            <a:pPr marL="0" indent="0" algn="ctr" eaLnBrk="1" hangingPunct="1">
              <a:buFont typeface="Arial" charset="0"/>
              <a:buNone/>
            </a:pPr>
            <a:endParaRPr lang="fr-FR" sz="2000" dirty="0">
              <a:solidFill>
                <a:srgbClr val="FFFFFF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fr-FR" altLang="fr-FR" sz="2000" dirty="0">
                <a:solidFill>
                  <a:srgbClr val="FFFFFF"/>
                </a:solidFill>
              </a:rPr>
              <a:t>Avec la participation de :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fr-FR" altLang="fr-FR" sz="2000" dirty="0">
                <a:solidFill>
                  <a:srgbClr val="FFFFFF"/>
                </a:solidFill>
              </a:rPr>
              <a:t>Rita MAURO – </a:t>
            </a:r>
            <a:r>
              <a:rPr lang="fr-FR" altLang="fr-FR" sz="2000" dirty="0" err="1">
                <a:solidFill>
                  <a:srgbClr val="FFFFFF"/>
                </a:solidFill>
              </a:rPr>
              <a:t>Manoella</a:t>
            </a:r>
            <a:r>
              <a:rPr lang="fr-FR" altLang="fr-FR" sz="2000" dirty="0">
                <a:solidFill>
                  <a:srgbClr val="FFFFFF"/>
                </a:solidFill>
              </a:rPr>
              <a:t> DOS SANTOS DAHER – Laetitia CHAPUIS – David SITBON – Charles COURSAC</a:t>
            </a:r>
            <a:endParaRPr lang="fr-FR" sz="2000" dirty="0">
              <a:solidFill>
                <a:srgbClr val="FFFFFF"/>
              </a:solidFill>
            </a:endParaRPr>
          </a:p>
        </p:txBody>
      </p:sp>
      <p:pic>
        <p:nvPicPr>
          <p:cNvPr id="29702" name="Image 4" descr="AN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41863" y="5075238"/>
            <a:ext cx="27082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Thèmes du grand débat : 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3600"/>
              <a:t>La démocratie et la citoyenneté </a:t>
            </a:r>
            <a:r>
              <a:rPr lang="fr-FR" sz="3000"/>
              <a:t>(Vie institutionnelle et démocratique, Vie citoyenne, Immigration et intégration …)</a:t>
            </a:r>
          </a:p>
          <a:p>
            <a:pPr eaLnBrk="1" hangingPunct="1"/>
            <a:r>
              <a:rPr lang="fr-FR" sz="3600"/>
              <a:t>La fiscalité et les dépenses publiques</a:t>
            </a:r>
          </a:p>
          <a:p>
            <a:pPr eaLnBrk="1" hangingPunct="1"/>
            <a:r>
              <a:rPr lang="fr-FR" sz="3600"/>
              <a:t>La transition écologique</a:t>
            </a:r>
          </a:p>
          <a:p>
            <a:pPr eaLnBrk="1" hangingPunct="1"/>
            <a:r>
              <a:rPr lang="fr-FR" sz="3600"/>
              <a:t>L’organisation de l’Etat et des services publics</a:t>
            </a:r>
          </a:p>
          <a:p>
            <a:pPr eaLnBrk="1" hangingPunct="1"/>
            <a:r>
              <a:rPr lang="fr-FR" sz="3600"/>
              <a:t>Autres Thèmes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démocratie et la citoyenneté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Régularisation des sans-papiers qui sont arrivés il y a longtemps, notamment compte-tenu de l’intégration de leurs enfants</a:t>
            </a:r>
          </a:p>
          <a:p>
            <a:pPr eaLnBrk="1" hangingPunct="1"/>
            <a:r>
              <a:rPr lang="fr-FR"/>
              <a:t>Procédures de demande d’asile pour les dublinés très longues – il faudrait supprimer la procédure Dublin en matière de droit d’asile</a:t>
            </a:r>
          </a:p>
          <a:p>
            <a:pPr eaLnBrk="1" hangingPunct="1"/>
            <a:r>
              <a:rPr lang="fr-FR"/>
              <a:t>Il faudrait autoriser les sans-papiers à travailler</a:t>
            </a:r>
          </a:p>
          <a:p>
            <a:pPr eaLnBrk="1" hangingPunct="1"/>
            <a:r>
              <a:rPr lang="fr-FR"/>
              <a:t>Arrêt du vote le dimanche ; certaines personnes expriment leur désaccord avec cette idée</a:t>
            </a:r>
          </a:p>
          <a:p>
            <a:pPr eaLnBrk="1" hangingPunct="1"/>
            <a:r>
              <a:rPr lang="fr-FR"/>
              <a:t>consultation des citoyens sur les projets </a:t>
            </a:r>
          </a:p>
          <a:p>
            <a:pPr eaLnBrk="1" hangingPunct="1"/>
            <a:r>
              <a:rPr lang="fr-FR"/>
              <a:t>Prise en compte des votes blancs – certains pensent que cela risque de mener à des impasses lors des élections (absence de majorité)</a:t>
            </a:r>
          </a:p>
          <a:p>
            <a:pPr eaLnBrk="1" hangingPunct="1"/>
            <a:r>
              <a:rPr lang="fr-FR"/>
              <a:t>Tenir compte des votes blancs au 1</a:t>
            </a:r>
            <a:r>
              <a:rPr lang="fr-FR" baseline="30000"/>
              <a:t>er</a:t>
            </a:r>
            <a:r>
              <a:rPr lang="fr-FR"/>
              <a:t> tour uniquement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démocratie et la citoyenneté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r-FR"/>
          </a:p>
        </p:txBody>
      </p:sp>
      <p:sp>
        <p:nvSpPr>
          <p:cNvPr id="17411" name="Espace réservé du contenu 2"/>
          <p:cNvSpPr>
            <a:spLocks/>
          </p:cNvSpPr>
          <p:nvPr/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fr-FR" sz="2800">
                <a:latin typeface="Calibri" pitchFamily="34" charset="0"/>
              </a:rPr>
              <a:t>Rendre le vote obligatoire, pour qu’il soit plus représentatif. De nombreuses personnes dans la salle semblent d’accord. D’autres personnes estiment que ce n’est pas efficace.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fr-FR" sz="2800">
                <a:latin typeface="Calibri" pitchFamily="34" charset="0"/>
              </a:rPr>
              <a:t>Consultation plus fréquente des citoyens, notamment par le référendum ou le RIC – Certaines personnes sont opposées à cette idée, compte-tenu de la complexité de certains sujets.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fr-FR" sz="2800">
                <a:latin typeface="Calibri" pitchFamily="34" charset="0"/>
              </a:rPr>
              <a:t>Permettre aux personnes d’avoir un logement plus petit sans que cela leur coûte plus cher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r>
              <a:rPr lang="fr-FR" sz="2800">
                <a:latin typeface="Calibri" pitchFamily="34" charset="0"/>
              </a:rPr>
              <a:t>recours au vote électronique – certains ne sont pas d’accord, notamment à cause de la fracture numérique et de la rupture démocratique que cela provoque.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fr-FR" sz="2800">
              <a:latin typeface="Calibri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fr-FR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démocratie et la citoyenneté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400"/>
              <a:t>Inversion du calendrier des différentes élections présidentielles et législatives</a:t>
            </a:r>
          </a:p>
          <a:p>
            <a:pPr eaLnBrk="1" hangingPunct="1"/>
            <a:r>
              <a:rPr lang="fr-FR" sz="2400"/>
              <a:t>Créer le Droit d’Initiative Citoyenne : possibilité de faire des propositions de loi directement à l’assemblée nationale</a:t>
            </a:r>
          </a:p>
          <a:p>
            <a:pPr eaLnBrk="1" hangingPunct="1"/>
            <a:r>
              <a:rPr lang="fr-FR" sz="2400"/>
              <a:t>Problème d’engagement citoyen des jeunes – Il faudrait trouver des moyens pour susciter l’intérêt des jeunes dans la vie citoyenne – Ils sont peu nombreux dans les débats.</a:t>
            </a:r>
          </a:p>
          <a:p>
            <a:pPr eaLnBrk="1" hangingPunct="1"/>
            <a:r>
              <a:rPr lang="fr-FR" sz="2400"/>
              <a:t>Question du respect de l’autre, notamment dans les établissements scolaires. </a:t>
            </a:r>
          </a:p>
          <a:p>
            <a:pPr eaLnBrk="1" hangingPunct="1"/>
            <a:r>
              <a:rPr lang="fr-FR" sz="2400"/>
              <a:t>Ascenseur social qui ne fonctionne plus, en raison de l’absence de mixité sociale dans les établissement scolaires.</a:t>
            </a:r>
          </a:p>
          <a:p>
            <a:pPr eaLnBrk="1" hangingPunct="1"/>
            <a:r>
              <a:rPr lang="fr-FR" sz="2400"/>
              <a:t>Inscription de la loi de 1905 dans la Constitution – Acceptation de toutes les religions</a:t>
            </a:r>
          </a:p>
          <a:p>
            <a:pPr eaLnBrk="1" hangingPunct="1"/>
            <a:endParaRPr lang="fr-FR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fiscalité et les dépenses publiques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Rétablissement ISF / Baisse des dons aux associations à cause de la suppression de l’ISF</a:t>
            </a:r>
          </a:p>
          <a:p>
            <a:pPr eaLnBrk="1" hangingPunct="1"/>
            <a:r>
              <a:rPr lang="fr-FR"/>
              <a:t>modulation possible des impôts selon la domiciliation de l’entreprise</a:t>
            </a:r>
          </a:p>
          <a:p>
            <a:pPr eaLnBrk="1" hangingPunct="1"/>
            <a:r>
              <a:rPr lang="fr-FR"/>
              <a:t>Indexation retraites coût de la vie – et en fonction de l’augmentation des salaires – indexation sur l’évolution du salaire médian</a:t>
            </a:r>
          </a:p>
          <a:p>
            <a:pPr eaLnBrk="1" hangingPunct="1"/>
            <a:r>
              <a:rPr lang="fr-FR"/>
              <a:t>Retraites trop faibles alors que les charges, les taxes, les loyers sont importants et les aides sociales baissent</a:t>
            </a:r>
          </a:p>
          <a:p>
            <a:pPr eaLnBrk="1" hangingPunct="1"/>
            <a:r>
              <a:rPr lang="fr-FR"/>
              <a:t>Loyer en fonction du revenu</a:t>
            </a:r>
          </a:p>
          <a:p>
            <a:pPr eaLnBrk="1" hangingPunct="1"/>
            <a:r>
              <a:rPr lang="fr-FR"/>
              <a:t>Retrait CSG 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fiscalité et les dépenses publiques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Perception d’une reversion trop faible par le conjoint survivant, il faudrait la totalité</a:t>
            </a:r>
          </a:p>
          <a:p>
            <a:pPr eaLnBrk="1" hangingPunct="1"/>
            <a:r>
              <a:rPr lang="fr-FR"/>
              <a:t>Importance de l’égalité devant l’impôt – impôt proportionnel selon le salaire</a:t>
            </a:r>
          </a:p>
          <a:p>
            <a:pPr eaLnBrk="1" hangingPunct="1"/>
            <a:r>
              <a:rPr lang="fr-FR"/>
              <a:t>Réduction TVA produits de 1</a:t>
            </a:r>
            <a:r>
              <a:rPr lang="fr-FR" baseline="30000"/>
              <a:t>ère</a:t>
            </a:r>
            <a:r>
              <a:rPr lang="fr-FR"/>
              <a:t> nécessité, produits bio, commerce équitable</a:t>
            </a:r>
          </a:p>
          <a:p>
            <a:pPr eaLnBrk="1" hangingPunct="1"/>
            <a:r>
              <a:rPr lang="fr-FR"/>
              <a:t>Contribution à la TVA proportionnelle aux dépenses</a:t>
            </a:r>
          </a:p>
          <a:p>
            <a:pPr eaLnBrk="1" hangingPunct="1"/>
            <a:r>
              <a:rPr lang="fr-FR"/>
              <a:t>Progressivité impôt sur le revenu à étendre / Assiette plus large, nouvelle tranche ? </a:t>
            </a:r>
          </a:p>
          <a:p>
            <a:pPr eaLnBrk="1" hangingPunct="1"/>
            <a:r>
              <a:rPr lang="fr-FR"/>
              <a:t>Plus de transparence sur les prélèvements obligatoires, pour savoir à quoi sert l’impôt</a:t>
            </a:r>
          </a:p>
          <a:p>
            <a:pPr eaLnBrk="1" hangingPunct="1">
              <a:buFont typeface="Arial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fiscalité et les dépenses publiques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/>
              <a:t>Réforme pour éviter les effets de seuil – plus de communication sur les droits d’accès</a:t>
            </a:r>
          </a:p>
          <a:p>
            <a:pPr eaLnBrk="1" hangingPunct="1"/>
            <a:r>
              <a:rPr lang="fr-FR"/>
              <a:t>Transparence sur l’utilisation du budget des collectivités territoriales, notamment régionales</a:t>
            </a:r>
          </a:p>
          <a:p>
            <a:pPr eaLnBrk="1" hangingPunct="1"/>
            <a:r>
              <a:rPr lang="fr-FR"/>
              <a:t>Politiques publiques peuvent être déficitaires</a:t>
            </a:r>
          </a:p>
          <a:p>
            <a:pPr eaLnBrk="1" hangingPunct="1"/>
            <a:r>
              <a:rPr lang="fr-FR"/>
              <a:t>Cour des Comptes : rôle ? Plus d’importance pour cette institution</a:t>
            </a:r>
          </a:p>
          <a:p>
            <a:pPr eaLnBrk="1" hangingPunct="1"/>
            <a:r>
              <a:rPr lang="fr-FR"/>
              <a:t>Paiement d’un impôt global, dont une part irait à l’Etat et l’autre à la région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/>
              <a:t>La transition écologique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/>
              <a:t>Hésitation de certaines communes à développer les transports en communs à cause des répercussions que cela aurait sur les impôts, il faudrait trouver une solution</a:t>
            </a:r>
          </a:p>
          <a:p>
            <a:pPr eaLnBrk="1" hangingPunct="1"/>
            <a:r>
              <a:rPr lang="fr-FR"/>
              <a:t>Taxe sur le kérosène et le fioul pour le transport des porte-containers</a:t>
            </a:r>
          </a:p>
          <a:p>
            <a:pPr eaLnBrk="1" hangingPunct="1"/>
            <a:r>
              <a:rPr lang="fr-FR"/>
              <a:t>Création de voies prioritaires pour les voitures avec plusieurs passagers, notamment pour favoriser le covoiturage</a:t>
            </a:r>
          </a:p>
          <a:p>
            <a:pPr eaLnBrk="1" hangingPunct="1"/>
            <a:r>
              <a:rPr lang="fr-FR"/>
              <a:t>Arrêt nécessaire des centrales nucléaires – Réhabilitation des terres arables</a:t>
            </a:r>
          </a:p>
          <a:p>
            <a:pPr eaLnBrk="1" hangingPunct="1"/>
            <a:r>
              <a:rPr lang="fr-FR"/>
              <a:t>Réorientation des politiques agricoles communes vers le bio : réutiliser des semences fertiles </a:t>
            </a:r>
          </a:p>
          <a:p>
            <a:pPr eaLnBrk="1" hangingPunct="1"/>
            <a:r>
              <a:rPr lang="fr-FR"/>
              <a:t>Investissement (recherche par exemple) sur de nouvelles sources d’énergie, comme le biogaz</a:t>
            </a:r>
          </a:p>
          <a:p>
            <a:pPr eaLnBrk="1" hangingPunct="1"/>
            <a:endParaRPr lang="fr-FR"/>
          </a:p>
          <a:p>
            <a:pPr eaLnBrk="1" hangingPunct="1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1214</Words>
  <Application>Microsoft Office PowerPoint</Application>
  <PresentationFormat>Grand écran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Grand Débat National Lyon 5ème  13 mars 2019</vt:lpstr>
      <vt:lpstr>Thèmes du grand débat : </vt:lpstr>
      <vt:lpstr>La démocratie et la citoyenneté</vt:lpstr>
      <vt:lpstr>La démocratie et la citoyenneté</vt:lpstr>
      <vt:lpstr>La démocratie et la citoyenneté</vt:lpstr>
      <vt:lpstr>La fiscalité et les dépenses publiques</vt:lpstr>
      <vt:lpstr>La fiscalité et les dépenses publiques</vt:lpstr>
      <vt:lpstr>La fiscalité et les dépenses publiques</vt:lpstr>
      <vt:lpstr>La transition écologique</vt:lpstr>
      <vt:lpstr>La transition écologique</vt:lpstr>
      <vt:lpstr>La transition écologique</vt:lpstr>
      <vt:lpstr>La transition écologique</vt:lpstr>
      <vt:lpstr>L’organisation de l’Etat et des services publics</vt:lpstr>
      <vt:lpstr>L’organisation de l’Etat et des services publics</vt:lpstr>
      <vt:lpstr>L’organisation de l’Etat et des services publics</vt:lpstr>
      <vt:lpstr>Débat animé par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 Débat 2019 Lyon  Croix-Rousse</dc:title>
  <dc:creator>Gaelle Walker</dc:creator>
  <cp:lastModifiedBy>Laetitia Chapuis</cp:lastModifiedBy>
  <cp:revision>9</cp:revision>
  <dcterms:created xsi:type="dcterms:W3CDTF">2019-02-13T15:38:28Z</dcterms:created>
  <dcterms:modified xsi:type="dcterms:W3CDTF">2019-03-14T10:34:47Z</dcterms:modified>
</cp:coreProperties>
</file>